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5" r:id="rId3"/>
    <p:sldId id="258" r:id="rId4"/>
    <p:sldId id="259" r:id="rId5"/>
    <p:sldId id="260" r:id="rId6"/>
    <p:sldId id="261" r:id="rId7"/>
    <p:sldId id="262" r:id="rId8"/>
    <p:sldId id="263" r:id="rId9"/>
    <p:sldId id="264" r:id="rId10"/>
    <p:sldId id="265" r:id="rId11"/>
    <p:sldId id="266" r:id="rId12"/>
    <p:sldId id="267" r:id="rId13"/>
    <p:sldId id="268" r:id="rId14"/>
    <p:sldId id="282" r:id="rId15"/>
    <p:sldId id="269" r:id="rId16"/>
    <p:sldId id="270" r:id="rId17"/>
    <p:sldId id="284" r:id="rId18"/>
    <p:sldId id="271" r:id="rId19"/>
    <p:sldId id="272" r:id="rId20"/>
    <p:sldId id="273" r:id="rId21"/>
    <p:sldId id="274" r:id="rId22"/>
    <p:sldId id="275" r:id="rId23"/>
    <p:sldId id="276" r:id="rId24"/>
    <p:sldId id="277" r:id="rId25"/>
    <p:sldId id="278" r:id="rId26"/>
    <p:sldId id="279" r:id="rId27"/>
    <p:sldId id="280"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journalslibrary.nihr.ac.uk/" TargetMode="Externa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a:t>
            </a:r>
          </a:p>
        </p:txBody>
      </p:sp>
      <p:sp>
        <p:nvSpPr>
          <p:cNvPr id="120" name="Shape 120"/>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4800" b="1">
                <a:solidFill>
                  <a:srgbClr val="56486A"/>
                </a:solidFill>
                <a:latin typeface="Helvetica"/>
                <a:ea typeface="Helvetica"/>
                <a:cs typeface="Helvetica"/>
                <a:sym typeface="Helvetica"/>
              </a:defRPr>
            </a:pPr>
            <a:endParaRPr lang="en-GB" sz="2800" dirty="0"/>
          </a:p>
          <a:p>
            <a:pPr algn="l" defTabSz="457200">
              <a:lnSpc>
                <a:spcPct val="110000"/>
              </a:lnSpc>
              <a:defRPr sz="4800" b="1">
                <a:solidFill>
                  <a:srgbClr val="56486A"/>
                </a:solidFill>
                <a:latin typeface="Helvetica"/>
                <a:ea typeface="Helvetica"/>
                <a:cs typeface="Helvetica"/>
                <a:sym typeface="Helvetica"/>
              </a:defRPr>
            </a:pPr>
            <a:r>
              <a:rPr lang="en-GB" dirty="0"/>
              <a:t>	</a:t>
            </a:r>
            <a:r>
              <a:rPr dirty="0"/>
              <a:t>Re</a:t>
            </a:r>
            <a:r>
              <a:rPr dirty="0">
                <a:solidFill>
                  <a:srgbClr val="927CB8"/>
                </a:solidFill>
              </a:rPr>
              <a:t>commended</a:t>
            </a:r>
            <a:r>
              <a:rPr dirty="0"/>
              <a:t> </a:t>
            </a:r>
          </a:p>
          <a:p>
            <a:pPr algn="l" defTabSz="457200">
              <a:lnSpc>
                <a:spcPct val="110000"/>
              </a:lnSpc>
              <a:defRPr sz="4800" b="1">
                <a:solidFill>
                  <a:srgbClr val="56486A"/>
                </a:solidFill>
                <a:latin typeface="Helvetica"/>
                <a:ea typeface="Helvetica"/>
                <a:cs typeface="Helvetica"/>
                <a:sym typeface="Helvetica"/>
              </a:defRPr>
            </a:pPr>
            <a:r>
              <a:rPr lang="en-GB" dirty="0"/>
              <a:t>	</a:t>
            </a:r>
            <a:r>
              <a:rPr dirty="0"/>
              <a:t>S</a:t>
            </a:r>
            <a:r>
              <a:rPr dirty="0">
                <a:solidFill>
                  <a:srgbClr val="927CB8"/>
                </a:solidFill>
              </a:rPr>
              <a:t>ummary</a:t>
            </a:r>
            <a:r>
              <a:rPr dirty="0"/>
              <a:t> </a:t>
            </a:r>
          </a:p>
          <a:p>
            <a:pPr algn="l" defTabSz="457200">
              <a:lnSpc>
                <a:spcPct val="110000"/>
              </a:lnSpc>
              <a:defRPr sz="4800" b="1">
                <a:solidFill>
                  <a:srgbClr val="56486A"/>
                </a:solidFill>
                <a:latin typeface="Helvetica"/>
                <a:ea typeface="Helvetica"/>
                <a:cs typeface="Helvetica"/>
                <a:sym typeface="Helvetica"/>
              </a:defRPr>
            </a:pPr>
            <a:r>
              <a:rPr lang="en-GB" dirty="0"/>
              <a:t>	</a:t>
            </a:r>
            <a:r>
              <a:rPr dirty="0"/>
              <a:t>P</a:t>
            </a:r>
            <a:r>
              <a:rPr dirty="0">
                <a:solidFill>
                  <a:srgbClr val="927CB8"/>
                </a:solidFill>
              </a:rPr>
              <a:t>lan for</a:t>
            </a:r>
            <a:r>
              <a:rPr dirty="0"/>
              <a:t> </a:t>
            </a:r>
          </a:p>
          <a:p>
            <a:pPr algn="l" defTabSz="457200">
              <a:lnSpc>
                <a:spcPct val="110000"/>
              </a:lnSpc>
              <a:defRPr sz="4800" b="1">
                <a:solidFill>
                  <a:srgbClr val="56486A"/>
                </a:solidFill>
                <a:latin typeface="Helvetica"/>
                <a:ea typeface="Helvetica"/>
                <a:cs typeface="Helvetica"/>
                <a:sym typeface="Helvetica"/>
              </a:defRPr>
            </a:pPr>
            <a:r>
              <a:rPr lang="en-GB" dirty="0"/>
              <a:t>	</a:t>
            </a:r>
            <a:r>
              <a:rPr dirty="0"/>
              <a:t>E</a:t>
            </a:r>
            <a:r>
              <a:rPr dirty="0">
                <a:solidFill>
                  <a:srgbClr val="927CB8"/>
                </a:solidFill>
              </a:rPr>
              <a:t>mergency</a:t>
            </a:r>
            <a:r>
              <a:rPr dirty="0"/>
              <a:t> </a:t>
            </a:r>
          </a:p>
          <a:p>
            <a:pPr algn="l" defTabSz="457200">
              <a:lnSpc>
                <a:spcPct val="110000"/>
              </a:lnSpc>
              <a:defRPr sz="4800" b="1">
                <a:solidFill>
                  <a:srgbClr val="56486A"/>
                </a:solidFill>
                <a:latin typeface="Helvetica"/>
                <a:ea typeface="Helvetica"/>
                <a:cs typeface="Helvetica"/>
                <a:sym typeface="Helvetica"/>
              </a:defRPr>
            </a:pPr>
            <a:r>
              <a:rPr lang="en-GB" dirty="0"/>
              <a:t>	</a:t>
            </a:r>
            <a:r>
              <a:rPr dirty="0"/>
              <a:t>C</a:t>
            </a:r>
            <a:r>
              <a:rPr dirty="0">
                <a:solidFill>
                  <a:srgbClr val="927CB8"/>
                </a:solidFill>
              </a:rPr>
              <a:t>are and </a:t>
            </a:r>
          </a:p>
          <a:p>
            <a:pPr algn="l" defTabSz="457200">
              <a:lnSpc>
                <a:spcPct val="110000"/>
              </a:lnSpc>
              <a:defRPr sz="4800" b="1">
                <a:solidFill>
                  <a:srgbClr val="56486A"/>
                </a:solidFill>
                <a:latin typeface="Helvetica"/>
                <a:ea typeface="Helvetica"/>
                <a:cs typeface="Helvetica"/>
                <a:sym typeface="Helvetica"/>
              </a:defRPr>
            </a:pPr>
            <a:r>
              <a:rPr lang="en-GB" dirty="0"/>
              <a:t>	</a:t>
            </a:r>
            <a:r>
              <a:rPr dirty="0"/>
              <a:t>T</a:t>
            </a:r>
            <a:r>
              <a:rPr dirty="0">
                <a:solidFill>
                  <a:srgbClr val="927CB8"/>
                </a:solidFill>
              </a:rPr>
              <a:t>reatment</a:t>
            </a:r>
          </a:p>
        </p:txBody>
      </p:sp>
      <p:sp>
        <p:nvSpPr>
          <p:cNvPr id="121" name="Shape 121"/>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6" name="Shape 16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67" name="Shape 167"/>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68" name="Shape 168"/>
          <p:cNvSpPr/>
          <p:nvPr/>
        </p:nvSpPr>
        <p:spPr>
          <a:xfrm>
            <a:off x="253677" y="1606348"/>
            <a:ext cx="12442299" cy="2055487"/>
          </a:xfrm>
          <a:prstGeom prst="roundRect">
            <a:avLst>
              <a:gd name="adj" fmla="val 4496"/>
            </a:avLst>
          </a:prstGeom>
          <a:solidFill>
            <a:schemeClr val="accent3">
              <a:satOff val="18648"/>
              <a:lumOff val="5971"/>
            </a:schemeClr>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a:r>
              <a:rPr lang="en-GB" sz="3800" b="1" dirty="0"/>
              <a:t>but </a:t>
            </a:r>
            <a:endParaRPr lang="en-GB" sz="3800" dirty="0"/>
          </a:p>
          <a:p>
            <a:pPr algn="l"/>
            <a:r>
              <a:rPr lang="en-GB" sz="3800" dirty="0"/>
              <a:t>“…an initial presumption in favour of CPR…”</a:t>
            </a:r>
          </a:p>
        </p:txBody>
      </p:sp>
      <p:sp>
        <p:nvSpPr>
          <p:cNvPr id="169" name="Shape 169"/>
          <p:cNvSpPr/>
          <p:nvPr/>
        </p:nvSpPr>
        <p:spPr>
          <a:xfrm>
            <a:off x="253677" y="3875244"/>
            <a:ext cx="12442299" cy="2863579"/>
          </a:xfrm>
          <a:prstGeom prst="roundRect">
            <a:avLst>
              <a:gd name="adj" fmla="val 3227"/>
            </a:avLst>
          </a:prstGeom>
          <a:solidFill>
            <a:srgbClr val="FF99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rPr dirty="0"/>
              <a:t>…does not mean indiscriminate application of CPR that is of no benefit and not in a person’s best interests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1" name="Shape 17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72" name="Shape 172"/>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73" name="Shape 173"/>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sp>
        <p:nvSpPr>
          <p:cNvPr id="175" name="Shape 175"/>
          <p:cNvSpPr/>
          <p:nvPr/>
        </p:nvSpPr>
        <p:spPr>
          <a:xfrm>
            <a:off x="5349573" y="1530419"/>
            <a:ext cx="7373976" cy="7401778"/>
          </a:xfrm>
          <a:prstGeom prst="roundRect">
            <a:avLst>
              <a:gd name="adj" fmla="val 1253"/>
            </a:avLst>
          </a:prstGeom>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lang="en-GB" sz="800" dirty="0"/>
          </a:p>
          <a:p>
            <a:pPr algn="l" defTabSz="457200">
              <a:lnSpc>
                <a:spcPct val="110000"/>
              </a:lnSpc>
              <a:defRPr sz="3800" b="1">
                <a:solidFill>
                  <a:srgbClr val="56486A"/>
                </a:solidFill>
                <a:latin typeface="Helvetica"/>
                <a:ea typeface="Helvetica"/>
                <a:cs typeface="Helvetica"/>
                <a:sym typeface="Helvetica"/>
              </a:defRPr>
            </a:pPr>
            <a:r>
              <a:rPr dirty="0"/>
              <a:t>National guidance on </a:t>
            </a:r>
          </a:p>
          <a:p>
            <a:pPr algn="l" defTabSz="457200">
              <a:lnSpc>
                <a:spcPct val="110000"/>
              </a:lnSpc>
              <a:defRPr sz="3800" b="1">
                <a:solidFill>
                  <a:srgbClr val="56486A"/>
                </a:solidFill>
                <a:latin typeface="Helvetica"/>
                <a:ea typeface="Helvetica"/>
                <a:cs typeface="Helvetica"/>
                <a:sym typeface="Helvetica"/>
              </a:defRPr>
            </a:pPr>
            <a:r>
              <a:rPr dirty="0"/>
              <a:t>CPR decisions</a:t>
            </a:r>
          </a:p>
        </p:txBody>
      </p:sp>
      <p:sp>
        <p:nvSpPr>
          <p:cNvPr id="176" name="Shape 176"/>
          <p:cNvSpPr/>
          <p:nvPr/>
        </p:nvSpPr>
        <p:spPr>
          <a:xfrm>
            <a:off x="5928017" y="3763302"/>
            <a:ext cx="6217088" cy="4270080"/>
          </a:xfrm>
          <a:prstGeom prst="roundRect">
            <a:avLst>
              <a:gd name="adj" fmla="val 2164"/>
            </a:avLst>
          </a:prstGeom>
          <a:solidFill>
            <a:schemeClr val="accent3">
              <a:satOff val="18648"/>
              <a:lumOff val="5971"/>
            </a:schemeClr>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3000" b="1">
                <a:solidFill>
                  <a:srgbClr val="56486A"/>
                </a:solidFill>
                <a:latin typeface="Helvetica"/>
                <a:ea typeface="Helvetica"/>
                <a:cs typeface="Helvetica"/>
                <a:sym typeface="Helvetica"/>
              </a:defRPr>
            </a:pPr>
            <a:r>
              <a:rPr sz="3200" dirty="0">
                <a:latin typeface="Calibri" panose="020F0502020204030204" pitchFamily="34" charset="0"/>
              </a:rPr>
              <a:t>“…there are clear benefits </a:t>
            </a:r>
            <a:endParaRPr lang="en-GB" sz="3200" dirty="0">
              <a:latin typeface="Calibri" panose="020F0502020204030204" pitchFamily="34" charset="0"/>
            </a:endParaRPr>
          </a:p>
          <a:p>
            <a:pPr algn="l" defTabSz="457200">
              <a:lnSpc>
                <a:spcPct val="110000"/>
              </a:lnSpc>
              <a:defRPr sz="3000" b="1">
                <a:solidFill>
                  <a:srgbClr val="56486A"/>
                </a:solidFill>
                <a:latin typeface="Helvetica"/>
                <a:ea typeface="Helvetica"/>
                <a:cs typeface="Helvetica"/>
                <a:sym typeface="Helvetica"/>
              </a:defRPr>
            </a:pPr>
            <a:r>
              <a:rPr sz="3200" dirty="0">
                <a:latin typeface="Calibri" panose="020F0502020204030204" pitchFamily="34" charset="0"/>
              </a:rPr>
              <a:t>in having (CPR) decisions </a:t>
            </a:r>
            <a:endParaRPr lang="en-GB" sz="3200" dirty="0">
              <a:latin typeface="Calibri" panose="020F0502020204030204" pitchFamily="34" charset="0"/>
            </a:endParaRPr>
          </a:p>
          <a:p>
            <a:pPr algn="l" defTabSz="457200">
              <a:lnSpc>
                <a:spcPct val="110000"/>
              </a:lnSpc>
              <a:defRPr sz="3000" b="1">
                <a:solidFill>
                  <a:srgbClr val="56486A"/>
                </a:solidFill>
                <a:latin typeface="Helvetica"/>
                <a:ea typeface="Helvetica"/>
                <a:cs typeface="Helvetica"/>
                <a:sym typeface="Helvetica"/>
              </a:defRPr>
            </a:pPr>
            <a:r>
              <a:rPr sz="3200" dirty="0">
                <a:latin typeface="Calibri" panose="020F0502020204030204" pitchFamily="34" charset="0"/>
              </a:rPr>
              <a:t>recorded on standard forms </a:t>
            </a:r>
            <a:endParaRPr lang="en-GB" sz="3200" dirty="0">
              <a:latin typeface="Calibri" panose="020F0502020204030204" pitchFamily="34" charset="0"/>
            </a:endParaRPr>
          </a:p>
          <a:p>
            <a:pPr algn="l" defTabSz="457200">
              <a:lnSpc>
                <a:spcPct val="110000"/>
              </a:lnSpc>
              <a:defRPr sz="3000" b="1">
                <a:solidFill>
                  <a:srgbClr val="56486A"/>
                </a:solidFill>
                <a:latin typeface="Helvetica"/>
                <a:ea typeface="Helvetica"/>
                <a:cs typeface="Helvetica"/>
                <a:sym typeface="Helvetica"/>
              </a:defRPr>
            </a:pPr>
            <a:r>
              <a:rPr sz="3200" dirty="0">
                <a:latin typeface="Calibri" panose="020F0502020204030204" pitchFamily="34" charset="0"/>
              </a:rPr>
              <a:t>that are…recognised across geographical and organisational boundaries </a:t>
            </a:r>
            <a:r>
              <a:rPr lang="en-GB" sz="3200" dirty="0">
                <a:latin typeface="Calibri" panose="020F0502020204030204" pitchFamily="34" charset="0"/>
              </a:rPr>
              <a:t>w</a:t>
            </a:r>
            <a:r>
              <a:rPr sz="3200" dirty="0" err="1">
                <a:latin typeface="Calibri" panose="020F0502020204030204" pitchFamily="34" charset="0"/>
              </a:rPr>
              <a:t>ithin</a:t>
            </a:r>
            <a:r>
              <a:rPr sz="3200" dirty="0">
                <a:latin typeface="Calibri" panose="020F0502020204030204" pitchFamily="34" charset="0"/>
              </a:rPr>
              <a:t> the UK.”</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743" y="1977470"/>
            <a:ext cx="4682768" cy="6659534"/>
          </a:xfrm>
          <a:prstGeom prst="rect">
            <a:avLst/>
          </a:prstGeom>
          <a:ln>
            <a:solidFill>
              <a:schemeClr val="tx1"/>
            </a:solid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8" name="Shape 178"/>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79" name="Shape 179"/>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80" name="Shape 180"/>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rPr lang="en-GB" dirty="0"/>
              <a:t>b</a:t>
            </a:r>
            <a:r>
              <a:rPr dirty="0" err="1"/>
              <a:t>ut</a:t>
            </a:r>
            <a:r>
              <a:rPr dirty="0"/>
              <a:t> actually…</a:t>
            </a:r>
          </a:p>
        </p:txBody>
      </p:sp>
      <p:pic>
        <p:nvPicPr>
          <p:cNvPr id="181" name="pasted-image.pdf"/>
          <p:cNvPicPr>
            <a:picLocks noChangeAspect="1"/>
          </p:cNvPicPr>
          <p:nvPr/>
        </p:nvPicPr>
        <p:blipFill>
          <a:blip r:embed="rId2">
            <a:extLst/>
          </a:blip>
          <a:stretch>
            <a:fillRect/>
          </a:stretch>
        </p:blipFill>
        <p:spPr>
          <a:xfrm>
            <a:off x="1089815" y="2706755"/>
            <a:ext cx="11007532" cy="617064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What is ReSPECT?</a:t>
            </a:r>
          </a:p>
        </p:txBody>
      </p:sp>
      <p:sp>
        <p:nvSpPr>
          <p:cNvPr id="184" name="Shape 18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85" name="Shape 185"/>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08680" indent="-308680" algn="l" defTabSz="457200">
              <a:lnSpc>
                <a:spcPct val="130000"/>
              </a:lnSpc>
              <a:buSzPct val="150000"/>
              <a:buChar char="•"/>
              <a:defRPr sz="3000" b="1">
                <a:solidFill>
                  <a:srgbClr val="56486A"/>
                </a:solidFill>
                <a:latin typeface="Helvetica"/>
                <a:ea typeface="Helvetica"/>
                <a:cs typeface="Helvetica"/>
                <a:sym typeface="Helvetica"/>
              </a:defRPr>
            </a:pPr>
            <a:r>
              <a:rPr dirty="0"/>
              <a:t>ReSPECT – </a:t>
            </a:r>
            <a:r>
              <a:rPr b="0" dirty="0"/>
              <a:t>an alternative process for discussing, making and recording recommendations about future emergency care and treatment, including CPR</a:t>
            </a:r>
            <a:endParaRPr lang="en-GB" b="0" dirty="0"/>
          </a:p>
          <a:p>
            <a:pPr algn="l" defTabSz="457200">
              <a:lnSpc>
                <a:spcPct val="130000"/>
              </a:lnSpc>
              <a:buSzPct val="150000"/>
              <a:defRPr sz="3000" b="1">
                <a:solidFill>
                  <a:srgbClr val="56486A"/>
                </a:solidFill>
                <a:latin typeface="Helvetica"/>
                <a:ea typeface="Helvetica"/>
                <a:cs typeface="Helvetica"/>
                <a:sym typeface="Helvetica"/>
              </a:defRPr>
            </a:pPr>
            <a:endParaRPr sz="600" b="0" dirty="0"/>
          </a:p>
          <a:p>
            <a:pPr marL="308680" indent="-308680" algn="l" defTabSz="457200">
              <a:lnSpc>
                <a:spcPct val="130000"/>
              </a:lnSpc>
              <a:buSzPct val="150000"/>
              <a:buChar char="•"/>
              <a:defRPr sz="3000" b="1">
                <a:solidFill>
                  <a:srgbClr val="56486A"/>
                </a:solidFill>
                <a:latin typeface="Helvetica"/>
                <a:ea typeface="Helvetica"/>
                <a:cs typeface="Helvetica"/>
                <a:sym typeface="Helvetica"/>
              </a:defRPr>
            </a:pPr>
            <a:r>
              <a:rPr dirty="0"/>
              <a:t>ReSPECT – </a:t>
            </a:r>
            <a:r>
              <a:rPr b="0" dirty="0"/>
              <a:t>developed by many stakeholders, including patients, doctors, nurses and ambulance clinicians, to try to achieve a process that will be adopted nationally</a:t>
            </a:r>
            <a:endParaRPr lang="en-GB" b="0" dirty="0"/>
          </a:p>
          <a:p>
            <a:pPr algn="l" defTabSz="457200">
              <a:lnSpc>
                <a:spcPct val="130000"/>
              </a:lnSpc>
              <a:buSzPct val="150000"/>
              <a:defRPr sz="3000" b="1">
                <a:solidFill>
                  <a:srgbClr val="56486A"/>
                </a:solidFill>
                <a:latin typeface="Helvetica"/>
                <a:ea typeface="Helvetica"/>
                <a:cs typeface="Helvetica"/>
                <a:sym typeface="Helvetica"/>
              </a:defRPr>
            </a:pPr>
            <a:endParaRPr sz="600" b="0" dirty="0"/>
          </a:p>
          <a:p>
            <a:pPr marL="308680" indent="-308680" algn="l" defTabSz="457200">
              <a:lnSpc>
                <a:spcPct val="130000"/>
              </a:lnSpc>
              <a:buSzPct val="150000"/>
              <a:buChar char="•"/>
              <a:defRPr sz="3000" b="1">
                <a:solidFill>
                  <a:srgbClr val="56486A"/>
                </a:solidFill>
                <a:latin typeface="Helvetica"/>
                <a:ea typeface="Helvetica"/>
                <a:cs typeface="Helvetica"/>
                <a:sym typeface="Helvetica"/>
              </a:defRPr>
            </a:pPr>
            <a:r>
              <a:rPr dirty="0"/>
              <a:t>ReSPECT</a:t>
            </a:r>
            <a:r>
              <a:rPr b="0" dirty="0"/>
              <a:t> focuses on treatments to be considered as well as those that are not wanted or would not work</a:t>
            </a:r>
            <a:endParaRPr lang="en-GB" b="0" dirty="0"/>
          </a:p>
          <a:p>
            <a:pPr algn="l" defTabSz="457200">
              <a:lnSpc>
                <a:spcPct val="130000"/>
              </a:lnSpc>
              <a:buSzPct val="150000"/>
              <a:defRPr sz="3000" b="1">
                <a:solidFill>
                  <a:srgbClr val="56486A"/>
                </a:solidFill>
                <a:latin typeface="Helvetica"/>
                <a:ea typeface="Helvetica"/>
                <a:cs typeface="Helvetica"/>
                <a:sym typeface="Helvetica"/>
              </a:defRPr>
            </a:pPr>
            <a:endParaRPr sz="600" b="0" dirty="0"/>
          </a:p>
          <a:p>
            <a:pPr marL="308680" indent="-308680" algn="l" defTabSz="457200">
              <a:lnSpc>
                <a:spcPct val="130000"/>
              </a:lnSpc>
              <a:buSzPct val="150000"/>
              <a:buChar char="•"/>
              <a:defRPr sz="3000" b="1">
                <a:solidFill>
                  <a:srgbClr val="56486A"/>
                </a:solidFill>
                <a:latin typeface="Helvetica"/>
                <a:ea typeface="Helvetica"/>
                <a:cs typeface="Helvetica"/>
                <a:sym typeface="Helvetica"/>
              </a:defRPr>
            </a:pPr>
            <a:r>
              <a:rPr dirty="0"/>
              <a:t>ReSPECT </a:t>
            </a:r>
            <a:r>
              <a:rPr b="0" dirty="0"/>
              <a:t>encourages people to plan ahead for their care and</a:t>
            </a:r>
            <a:br>
              <a:rPr b="0" dirty="0"/>
            </a:br>
            <a:r>
              <a:rPr b="0" dirty="0"/>
              <a:t>treatment in a future emergency in which they are unable to make decisions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6" name="Shape 166"/>
          <p:cNvSpPr/>
          <p:nvPr/>
        </p:nvSpPr>
        <p:spPr>
          <a:xfrm>
            <a:off x="281251" y="222123"/>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lang="en-GB" dirty="0"/>
              <a:t>ReSPECT — what’s needed?</a:t>
            </a:r>
          </a:p>
        </p:txBody>
      </p:sp>
      <p:sp>
        <p:nvSpPr>
          <p:cNvPr id="167" name="Shape 167"/>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68" name="Shape 168"/>
          <p:cNvSpPr/>
          <p:nvPr/>
        </p:nvSpPr>
        <p:spPr>
          <a:xfrm>
            <a:off x="281251" y="2211654"/>
            <a:ext cx="12442299" cy="2630801"/>
          </a:xfrm>
          <a:prstGeom prst="roundRect">
            <a:avLst>
              <a:gd name="adj" fmla="val 4496"/>
            </a:avLst>
          </a:prstGeom>
          <a:solidFill>
            <a:schemeClr val="bg1"/>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3800" b="1" i="0" u="none" strike="noStrike" kern="0" cap="none" spc="0" normalizeH="0" baseline="0" noProof="0" dirty="0">
                <a:ln>
                  <a:noFill/>
                </a:ln>
                <a:solidFill>
                  <a:sysClr val="windowText" lastClr="000000"/>
                </a:solidFill>
                <a:effectLst/>
                <a:uLnTx/>
                <a:uFillTx/>
              </a:rPr>
              <a:t>A change</a:t>
            </a:r>
            <a:r>
              <a:rPr kumimoji="0" lang="en-GB" sz="3800" b="1" i="0" u="none" strike="noStrike" kern="0" cap="none" spc="0" normalizeH="0" noProof="0" dirty="0">
                <a:ln>
                  <a:noFill/>
                </a:ln>
                <a:solidFill>
                  <a:sysClr val="windowText" lastClr="000000"/>
                </a:solidFill>
                <a:effectLst/>
                <a:uLnTx/>
                <a:uFillTx/>
              </a:rPr>
              <a:t> of culture from:</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noProof="0" dirty="0">
              <a:ln>
                <a:noFill/>
              </a:ln>
              <a:solidFill>
                <a:sysClr val="windowText" lastClr="000000"/>
              </a:solidFill>
              <a:effectLst/>
              <a:uLnTx/>
              <a:uFillTx/>
            </a:endParaRPr>
          </a:p>
          <a:p>
            <a:pPr marL="571500" marR="0" lvl="0" indent="-571500" algn="l" defTabSz="91440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GB" sz="3800" b="1" dirty="0">
                <a:solidFill>
                  <a:sysClr val="windowText" lastClr="000000"/>
                </a:solidFill>
              </a:rPr>
              <a:t>health and care professionals</a:t>
            </a:r>
          </a:p>
          <a:p>
            <a:pPr marL="571500" marR="0" lvl="0" indent="-571500" algn="l" defTabSz="91440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GB" sz="3800" b="1" i="0" u="none" strike="noStrike" kern="0" cap="none" spc="0" normalizeH="0" noProof="0" dirty="0">
                <a:ln>
                  <a:noFill/>
                </a:ln>
                <a:solidFill>
                  <a:sysClr val="windowText" lastClr="000000"/>
                </a:solidFill>
                <a:effectLst/>
                <a:uLnTx/>
                <a:uFillTx/>
              </a:rPr>
              <a:t>members of the public </a:t>
            </a:r>
            <a:endParaRPr kumimoji="0" lang="en-GB" sz="3800" b="0" i="0" u="none" strike="noStrike" kern="0" cap="none" spc="0" normalizeH="0" baseline="0" noProof="0" dirty="0">
              <a:ln>
                <a:noFill/>
              </a:ln>
              <a:solidFill>
                <a:sysClr val="windowText" lastClr="000000"/>
              </a:solidFill>
              <a:effectLst/>
              <a:uLnTx/>
              <a:uFillTx/>
            </a:endParaRPr>
          </a:p>
        </p:txBody>
      </p:sp>
      <p:sp>
        <p:nvSpPr>
          <p:cNvPr id="169" name="Shape 169"/>
          <p:cNvSpPr/>
          <p:nvPr/>
        </p:nvSpPr>
        <p:spPr>
          <a:xfrm>
            <a:off x="253676" y="5626772"/>
            <a:ext cx="12442299" cy="1314942"/>
          </a:xfrm>
          <a:prstGeom prst="roundRect">
            <a:avLst>
              <a:gd name="adj" fmla="val 3227"/>
            </a:avLst>
          </a:prstGeom>
          <a:solidFill>
            <a:srgbClr val="FF99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pPr marL="0" marR="0" lvl="0" indent="0" algn="l" defTabSz="457200" eaLnBrk="1" fontAlgn="auto" latinLnBrk="0" hangingPunct="1">
              <a:lnSpc>
                <a:spcPct val="110000"/>
              </a:lnSpc>
              <a:spcBef>
                <a:spcPts val="0"/>
              </a:spcBef>
              <a:spcAft>
                <a:spcPts val="0"/>
              </a:spcAft>
              <a:buClrTx/>
              <a:buSzTx/>
              <a:buFontTx/>
              <a:buNone/>
              <a:tabLst/>
              <a:defRPr/>
            </a:pPr>
            <a:r>
              <a:rPr kumimoji="0" lang="en-GB" sz="3800" b="1" i="0" u="none" strike="noStrike" kern="0" cap="none" spc="0" normalizeH="0" baseline="0" noProof="0" dirty="0">
                <a:ln>
                  <a:noFill/>
                </a:ln>
                <a:solidFill>
                  <a:srgbClr val="56486A"/>
                </a:solidFill>
                <a:effectLst/>
                <a:uLnTx/>
                <a:uFillTx/>
                <a:latin typeface="Helvetica"/>
                <a:ea typeface="Helvetica"/>
                <a:cs typeface="Helvetica"/>
                <a:sym typeface="Helvetica"/>
              </a:rPr>
              <a:t>Are you ready to embrace it?</a:t>
            </a:r>
            <a:endParaRPr kumimoji="0" sz="3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6763315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7" name="Shape 18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 — </a:t>
            </a:r>
            <a:r>
              <a:rPr lang="en-GB" dirty="0"/>
              <a:t>a</a:t>
            </a:r>
            <a:r>
              <a:rPr dirty="0" err="1"/>
              <a:t>ims</a:t>
            </a:r>
            <a:endParaRPr dirty="0"/>
          </a:p>
        </p:txBody>
      </p:sp>
      <p:sp>
        <p:nvSpPr>
          <p:cNvPr id="188" name="Shape 188"/>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89" name="Shape 189"/>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More conversations between people and clinicians</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More planning in advance </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Good communication</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Good decision-making</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Shared decision-making whenever possible</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Good documentation</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Better care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 — who is it for?</a:t>
            </a:r>
          </a:p>
        </p:txBody>
      </p:sp>
      <p:sp>
        <p:nvSpPr>
          <p:cNvPr id="192" name="Shape 192"/>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93" name="Shape 193"/>
          <p:cNvSpPr/>
          <p:nvPr/>
        </p:nvSpPr>
        <p:spPr>
          <a:xfrm>
            <a:off x="253677" y="1606348"/>
            <a:ext cx="12442299" cy="746332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19805" indent="-419805" algn="l" defTabSz="457200">
              <a:lnSpc>
                <a:spcPct val="130000"/>
              </a:lnSpc>
              <a:buSzPct val="150000"/>
              <a:buChar char="•"/>
              <a:defRPr sz="3000">
                <a:solidFill>
                  <a:srgbClr val="56486A"/>
                </a:solidFill>
                <a:latin typeface="Helvetica"/>
                <a:ea typeface="Helvetica"/>
                <a:cs typeface="Helvetica"/>
                <a:sym typeface="Helvetica"/>
              </a:defRPr>
            </a:pPr>
            <a:r>
              <a:rPr dirty="0"/>
              <a:t>Everyone, with increasing relevance for those: </a:t>
            </a:r>
            <a:endParaRPr lang="en-GB" dirty="0"/>
          </a:p>
          <a:p>
            <a:pPr algn="l" defTabSz="457200">
              <a:lnSpc>
                <a:spcPct val="130000"/>
              </a:lnSpc>
              <a:buSzPct val="150000"/>
              <a:defRPr sz="3000">
                <a:solidFill>
                  <a:srgbClr val="56486A"/>
                </a:solidFill>
                <a:latin typeface="Helvetica"/>
                <a:ea typeface="Helvetica"/>
                <a:cs typeface="Helvetica"/>
                <a:sym typeface="Helvetica"/>
              </a:defRPr>
            </a:pPr>
            <a:r>
              <a:rPr lang="en-GB" sz="3000" dirty="0"/>
              <a:t>	 ▫  with particular healthcare needs </a:t>
            </a:r>
          </a:p>
          <a:p>
            <a:pPr algn="l" defTabSz="457200">
              <a:lnSpc>
                <a:spcPct val="130000"/>
              </a:lnSpc>
              <a:buSzPct val="150000"/>
              <a:defRPr sz="3000">
                <a:solidFill>
                  <a:srgbClr val="56486A"/>
                </a:solidFill>
                <a:latin typeface="Helvetica"/>
                <a:ea typeface="Helvetica"/>
                <a:cs typeface="Helvetica"/>
                <a:sym typeface="Helvetica"/>
              </a:defRPr>
            </a:pPr>
            <a:r>
              <a:rPr lang="en-GB" sz="3000" dirty="0"/>
              <a:t>	 ▫  nearing the end of their lives or at risk of cardiac arrest</a:t>
            </a:r>
          </a:p>
          <a:p>
            <a:pPr algn="l" defTabSz="457200">
              <a:lnSpc>
                <a:spcPct val="130000"/>
              </a:lnSpc>
              <a:buSzPct val="150000"/>
              <a:defRPr sz="3000">
                <a:solidFill>
                  <a:srgbClr val="56486A"/>
                </a:solidFill>
                <a:latin typeface="Helvetica"/>
                <a:ea typeface="Helvetica"/>
                <a:cs typeface="Helvetica"/>
                <a:sym typeface="Helvetica"/>
              </a:defRPr>
            </a:pPr>
            <a:r>
              <a:rPr lang="en-GB" sz="2800" dirty="0"/>
              <a:t>	 ▫  </a:t>
            </a:r>
            <a:r>
              <a:rPr lang="en-GB" dirty="0"/>
              <a:t>who want to record their preferences for any reason</a:t>
            </a:r>
          </a:p>
          <a:p>
            <a:pPr marL="457200" indent="-457200" algn="l" defTabSz="457200">
              <a:lnSpc>
                <a:spcPct val="130000"/>
              </a:lnSpc>
              <a:spcAft>
                <a:spcPts val="600"/>
              </a:spcAft>
              <a:buSzPct val="100000"/>
              <a:buFont typeface="Courier New" panose="02070309020205020404" pitchFamily="49" charset="0"/>
              <a:buChar char="o"/>
              <a:defRPr sz="3000">
                <a:solidFill>
                  <a:srgbClr val="56486A"/>
                </a:solidFill>
                <a:latin typeface="Helvetica"/>
                <a:ea typeface="Helvetica"/>
                <a:cs typeface="Helvetica"/>
                <a:sym typeface="Helvetica"/>
              </a:defRPr>
            </a:pPr>
            <a:endParaRPr sz="800" dirty="0"/>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dirty="0"/>
              <a:t>A </a:t>
            </a:r>
            <a:r>
              <a:rPr b="1" dirty="0"/>
              <a:t>ReSPECT</a:t>
            </a:r>
            <a:r>
              <a:rPr dirty="0"/>
              <a:t> form is best completed when a person is relatively well, so that their preferences and agreed clinical recommendations are known if a crisis occurs</a:t>
            </a:r>
            <a:endParaRPr lang="en-GB" dirty="0"/>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sz="800" dirty="0"/>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dirty="0"/>
              <a:t>If an emergency occurs in someone with no </a:t>
            </a:r>
            <a:r>
              <a:rPr b="1" dirty="0"/>
              <a:t>ReSPECT</a:t>
            </a:r>
            <a:r>
              <a:rPr dirty="0"/>
              <a:t> form, consider discussing and completing it as soon as possible (before or after hospital admission)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 — </a:t>
            </a:r>
            <a:r>
              <a:rPr lang="en-GB" dirty="0"/>
              <a:t>other features</a:t>
            </a:r>
            <a:endParaRPr dirty="0"/>
          </a:p>
        </p:txBody>
      </p:sp>
      <p:sp>
        <p:nvSpPr>
          <p:cNvPr id="192" name="Shape 192"/>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93" name="Shape 193"/>
          <p:cNvSpPr/>
          <p:nvPr/>
        </p:nvSpPr>
        <p:spPr>
          <a:xfrm>
            <a:off x="281250" y="1606348"/>
            <a:ext cx="12442299" cy="746332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19805" indent="-419805" algn="l" defTabSz="457200">
              <a:lnSpc>
                <a:spcPct val="130000"/>
              </a:lnSpc>
              <a:buSzPct val="150000"/>
              <a:buChar char="•"/>
              <a:defRPr sz="3000">
                <a:solidFill>
                  <a:srgbClr val="56486A"/>
                </a:solidFill>
                <a:latin typeface="Helvetica"/>
                <a:ea typeface="Helvetica"/>
                <a:cs typeface="Helvetica"/>
                <a:sym typeface="Helvetica"/>
              </a:defRPr>
            </a:pPr>
            <a:endParaRPr lang="en-GB" b="1" dirty="0"/>
          </a:p>
          <a:p>
            <a:pPr marL="419805" indent="-419805" algn="l" defTabSz="457200">
              <a:lnSpc>
                <a:spcPct val="130000"/>
              </a:lnSpc>
              <a:buSzPct val="150000"/>
              <a:buChar char="•"/>
              <a:defRPr sz="3000">
                <a:solidFill>
                  <a:srgbClr val="56486A"/>
                </a:solidFill>
                <a:latin typeface="Helvetica"/>
                <a:ea typeface="Helvetica"/>
                <a:cs typeface="Helvetica"/>
                <a:sym typeface="Helvetica"/>
              </a:defRPr>
            </a:pPr>
            <a:r>
              <a:rPr lang="en-GB" b="1" dirty="0"/>
              <a:t>ReSPECT</a:t>
            </a:r>
            <a:r>
              <a:rPr lang="en-GB" dirty="0"/>
              <a:t> can be used for people of any age</a:t>
            </a:r>
          </a:p>
          <a:p>
            <a:pPr marL="457200" indent="-457200" algn="l" defTabSz="457200">
              <a:lnSpc>
                <a:spcPct val="130000"/>
              </a:lnSpc>
              <a:spcAft>
                <a:spcPts val="600"/>
              </a:spcAft>
              <a:buSzPct val="100000"/>
              <a:buFont typeface="Courier New" panose="02070309020205020404" pitchFamily="49" charset="0"/>
              <a:buChar char="o"/>
              <a:defRPr sz="3000">
                <a:solidFill>
                  <a:srgbClr val="56486A"/>
                </a:solidFill>
                <a:latin typeface="Helvetica"/>
                <a:ea typeface="Helvetica"/>
                <a:cs typeface="Helvetica"/>
                <a:sym typeface="Helvetica"/>
              </a:defRPr>
            </a:pPr>
            <a:endParaRPr sz="800" dirty="0"/>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When used for a child or young person there must be appropriate parental involvement </a:t>
            </a:r>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sz="800" dirty="0"/>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b="1" dirty="0"/>
              <a:t>ReSPECT</a:t>
            </a:r>
            <a:r>
              <a:rPr lang="en-GB" dirty="0"/>
              <a:t> can complement other documents such as advance care plans but does not replace them</a:t>
            </a:r>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800" dirty="0"/>
          </a:p>
          <a:p>
            <a:pPr marL="419805" indent="-419805"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If a person has a completed </a:t>
            </a:r>
            <a:r>
              <a:rPr lang="en-GB" b="1" dirty="0"/>
              <a:t>ReSPECT</a:t>
            </a:r>
            <a:r>
              <a:rPr lang="en-GB" dirty="0"/>
              <a:t> form there should be no need for a separate CPR decision form</a:t>
            </a:r>
          </a:p>
          <a:p>
            <a:pPr algn="l" defTabSz="457200">
              <a:lnSpc>
                <a:spcPct val="130000"/>
              </a:lnSpc>
              <a:spcBef>
                <a:spcPts val="600"/>
              </a:spcBef>
              <a:buSzPct val="150000"/>
              <a:defRPr sz="3000">
                <a:solidFill>
                  <a:srgbClr val="56486A"/>
                </a:solidFill>
                <a:latin typeface="Helvetica"/>
                <a:ea typeface="Helvetica"/>
                <a:cs typeface="Helvetica"/>
                <a:sym typeface="Helvetica"/>
              </a:defRPr>
            </a:pPr>
            <a:endParaRPr dirty="0"/>
          </a:p>
        </p:txBody>
      </p:sp>
    </p:spTree>
    <p:extLst>
      <p:ext uri="{BB962C8B-B14F-4D97-AF65-F5344CB8AC3E}">
        <p14:creationId xmlns:p14="http://schemas.microsoft.com/office/powerpoint/2010/main" val="408482126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5" name="Shape 19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96" name="Shape 196"/>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97" name="Shape 197"/>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40000"/>
              </a:lnSpc>
              <a:buSzPct val="150000"/>
              <a:buChar char="•"/>
              <a:defRPr sz="3800">
                <a:solidFill>
                  <a:srgbClr val="56486A"/>
                </a:solidFill>
                <a:latin typeface="Helvetica"/>
                <a:ea typeface="Helvetica"/>
                <a:cs typeface="Helvetica"/>
                <a:sym typeface="Helvetica"/>
              </a:defRPr>
            </a:pPr>
            <a:r>
              <a:rPr sz="3400" dirty="0"/>
              <a:t>This </a:t>
            </a:r>
            <a:r>
              <a:rPr sz="3400" b="1" dirty="0"/>
              <a:t>MUST</a:t>
            </a:r>
            <a:r>
              <a:rPr sz="3400" dirty="0"/>
              <a:t> begin with a conversation with the person</a:t>
            </a:r>
            <a:r>
              <a:rPr lang="en-GB" sz="3400" dirty="0"/>
              <a:t> or - in the case of a child - their parent(s)</a:t>
            </a:r>
            <a:r>
              <a:rPr sz="3400" dirty="0"/>
              <a:t> </a:t>
            </a:r>
            <a:endParaRPr lang="en-GB" sz="3400" dirty="0"/>
          </a:p>
          <a:p>
            <a:pPr algn="l" defTabSz="457200">
              <a:lnSpc>
                <a:spcPct val="140000"/>
              </a:lnSpc>
              <a:buSzPct val="150000"/>
              <a:defRPr sz="3800">
                <a:solidFill>
                  <a:srgbClr val="56486A"/>
                </a:solidFill>
                <a:latin typeface="Helvetica"/>
                <a:ea typeface="Helvetica"/>
                <a:cs typeface="Helvetica"/>
                <a:sym typeface="Helvetica"/>
              </a:defRPr>
            </a:pPr>
            <a:endParaRPr sz="800" dirty="0"/>
          </a:p>
          <a:p>
            <a:pPr marL="469194" indent="-469194" algn="l" defTabSz="457200">
              <a:lnSpc>
                <a:spcPct val="140000"/>
              </a:lnSpc>
              <a:buSzPct val="150000"/>
              <a:buChar char="•"/>
              <a:defRPr sz="3800">
                <a:solidFill>
                  <a:srgbClr val="56486A"/>
                </a:solidFill>
                <a:latin typeface="Helvetica"/>
                <a:ea typeface="Helvetica"/>
                <a:cs typeface="Helvetica"/>
                <a:sym typeface="Helvetica"/>
              </a:defRPr>
            </a:pPr>
            <a:r>
              <a:rPr sz="3400" dirty="0"/>
              <a:t>If they don’t have capacity for these decisions </a:t>
            </a:r>
            <a:r>
              <a:rPr lang="en-GB" sz="3400" dirty="0"/>
              <a:t>– </a:t>
            </a:r>
          </a:p>
          <a:p>
            <a:pPr algn="l" defTabSz="457200">
              <a:lnSpc>
                <a:spcPct val="140000"/>
              </a:lnSpc>
              <a:buSzPct val="150000"/>
              <a:defRPr sz="3800">
                <a:solidFill>
                  <a:srgbClr val="56486A"/>
                </a:solidFill>
                <a:latin typeface="Helvetica"/>
                <a:ea typeface="Helvetica"/>
                <a:cs typeface="Helvetica"/>
                <a:sym typeface="Helvetica"/>
              </a:defRPr>
            </a:pPr>
            <a:r>
              <a:rPr lang="en-GB" sz="3400" dirty="0"/>
              <a:t>	</a:t>
            </a:r>
            <a:r>
              <a:rPr sz="3400" dirty="0"/>
              <a:t>record the capacity assessment in their health record and </a:t>
            </a:r>
            <a:r>
              <a:rPr lang="en-GB" sz="3400" dirty="0"/>
              <a:t>	</a:t>
            </a:r>
            <a:r>
              <a:rPr sz="3400" dirty="0"/>
              <a:t>have a conversation with family or other representatives </a:t>
            </a:r>
            <a:r>
              <a:rPr lang="en-GB" sz="3400" dirty="0"/>
              <a:t>	</a:t>
            </a:r>
            <a:r>
              <a:rPr sz="3400" dirty="0"/>
              <a:t>whenever possible</a:t>
            </a:r>
            <a:endParaRPr lang="en-GB" sz="3400" dirty="0"/>
          </a:p>
          <a:p>
            <a:pPr algn="l" defTabSz="457200">
              <a:lnSpc>
                <a:spcPct val="140000"/>
              </a:lnSpc>
              <a:buSzPct val="150000"/>
              <a:defRPr sz="3800">
                <a:solidFill>
                  <a:srgbClr val="56486A"/>
                </a:solidFill>
                <a:latin typeface="Helvetica"/>
                <a:ea typeface="Helvetica"/>
                <a:cs typeface="Helvetica"/>
                <a:sym typeface="Helvetica"/>
              </a:defRPr>
            </a:pPr>
            <a:endParaRPr sz="800" dirty="0"/>
          </a:p>
          <a:p>
            <a:pPr marL="469194" indent="-469194" algn="l" defTabSz="457200">
              <a:lnSpc>
                <a:spcPct val="140000"/>
              </a:lnSpc>
              <a:buSzPct val="150000"/>
              <a:buChar char="•"/>
              <a:defRPr sz="3800">
                <a:solidFill>
                  <a:srgbClr val="56486A"/>
                </a:solidFill>
                <a:latin typeface="Helvetica"/>
                <a:ea typeface="Helvetica"/>
                <a:cs typeface="Helvetica"/>
                <a:sym typeface="Helvetica"/>
              </a:defRPr>
            </a:pPr>
            <a:r>
              <a:rPr sz="3400" dirty="0"/>
              <a:t>Make decisions when they are needed </a:t>
            </a:r>
            <a:endParaRPr lang="en-GB" sz="3400" dirty="0"/>
          </a:p>
          <a:p>
            <a:pPr algn="l" defTabSz="457200">
              <a:lnSpc>
                <a:spcPct val="140000"/>
              </a:lnSpc>
              <a:buSzPct val="150000"/>
              <a:defRPr sz="3800">
                <a:solidFill>
                  <a:srgbClr val="56486A"/>
                </a:solidFill>
                <a:latin typeface="Helvetica"/>
                <a:ea typeface="Helvetica"/>
                <a:cs typeface="Helvetica"/>
                <a:sym typeface="Helvetica"/>
              </a:defRPr>
            </a:pPr>
            <a:endParaRPr sz="800" dirty="0"/>
          </a:p>
          <a:p>
            <a:pPr marL="469194" indent="-469194" algn="l" defTabSz="457200">
              <a:lnSpc>
                <a:spcPct val="140000"/>
              </a:lnSpc>
              <a:buSzPct val="150000"/>
              <a:buChar char="•"/>
              <a:defRPr sz="3800">
                <a:solidFill>
                  <a:srgbClr val="56486A"/>
                </a:solidFill>
                <a:latin typeface="Helvetica"/>
                <a:ea typeface="Helvetica"/>
                <a:cs typeface="Helvetica"/>
                <a:sym typeface="Helvetica"/>
              </a:defRPr>
            </a:pPr>
            <a:r>
              <a:rPr sz="3400" dirty="0"/>
              <a:t>If no discussion is possible, record the reasons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9" name="Shape 19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200" name="Shape 200"/>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01" name="Shape 20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2" name="ReSPECT Form.png"/>
          <p:cNvPicPr>
            <a:picLocks noChangeAspect="1"/>
          </p:cNvPicPr>
          <p:nvPr/>
        </p:nvPicPr>
        <p:blipFill>
          <a:blip r:embed="rId2">
            <a:extLst/>
          </a:blip>
          <a:stretch>
            <a:fillRect/>
          </a:stretch>
        </p:blipFill>
        <p:spPr>
          <a:xfrm>
            <a:off x="464080" y="1785086"/>
            <a:ext cx="4952461" cy="7003338"/>
          </a:xfrm>
          <a:prstGeom prst="rect">
            <a:avLst/>
          </a:prstGeom>
          <a:ln w="12700">
            <a:miter lim="400000"/>
          </a:ln>
        </p:spPr>
      </p:pic>
      <p:sp>
        <p:nvSpPr>
          <p:cNvPr id="203" name="Shape 203"/>
          <p:cNvSpPr/>
          <p:nvPr/>
        </p:nvSpPr>
        <p:spPr>
          <a:xfrm>
            <a:off x="5934824" y="2277434"/>
            <a:ext cx="6795130" cy="519873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571500" indent="-571500" algn="l" defTabSz="457200">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r>
              <a:rPr dirty="0"/>
              <a:t>The </a:t>
            </a:r>
            <a:r>
              <a:rPr b="1" dirty="0"/>
              <a:t>ReSPECT</a:t>
            </a:r>
            <a:r>
              <a:rPr dirty="0"/>
              <a:t> form can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be used to support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discussions with patients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(and/or those close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to patients) </a:t>
            </a:r>
          </a:p>
          <a:p>
            <a:pPr marL="571500" indent="-571500" algn="l" defTabSz="457200">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endParaRPr dirty="0"/>
          </a:p>
          <a:p>
            <a:pPr marL="571500" indent="-571500" algn="l" defTabSz="457200">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r>
              <a:rPr dirty="0"/>
              <a:t>Work through and complete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each section in sequence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Learning Objectives</a:t>
            </a:r>
          </a:p>
        </p:txBody>
      </p:sp>
      <p:sp>
        <p:nvSpPr>
          <p:cNvPr id="124" name="Shape 12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25" name="Shape 125"/>
          <p:cNvSpPr/>
          <p:nvPr/>
        </p:nvSpPr>
        <p:spPr>
          <a:xfrm>
            <a:off x="253677" y="1606348"/>
            <a:ext cx="12442299" cy="746332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3000" b="1" i="0" u="none" strike="noStrike" kern="0" cap="none" spc="0" normalizeH="0" baseline="0" noProof="0" dirty="0">
                <a:ln>
                  <a:noFill/>
                </a:ln>
                <a:solidFill>
                  <a:srgbClr val="56486A"/>
                </a:solidFill>
                <a:effectLst/>
                <a:uLnTx/>
                <a:uFillTx/>
                <a:latin typeface="Helvetica"/>
                <a:ea typeface="Helvetica"/>
                <a:cs typeface="Helvetica"/>
                <a:sym typeface="Helvetica"/>
              </a:rPr>
              <a:t>By studying this presentation you should be prepared to:</a:t>
            </a:r>
          </a:p>
          <a:p>
            <a:pPr marL="0" marR="0" lvl="0" indent="0" algn="l"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sz="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80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discuss potentially life-sustaining treatments in the context </a:t>
            </a:r>
            <a:b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of a person’s overall goals of care</a:t>
            </a:r>
            <a:endParaRPr kumimoji="0" lang="en-GB" sz="30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30000"/>
              </a:lnSpc>
              <a:spcBef>
                <a:spcPts val="800"/>
              </a:spcBef>
              <a:spcAft>
                <a:spcPts val="0"/>
              </a:spcAft>
              <a:buClrTx/>
              <a:buSzPct val="150000"/>
              <a:buFontTx/>
              <a:buNone/>
              <a:tabLst/>
              <a:defRPr sz="3000">
                <a:solidFill>
                  <a:srgbClr val="56486A"/>
                </a:solidFill>
                <a:latin typeface="Helvetica"/>
                <a:ea typeface="Helvetica"/>
                <a:cs typeface="Helvetica"/>
                <a:sym typeface="Helvetica"/>
              </a:defRPr>
            </a:pPr>
            <a:endParaRPr kumimoji="0" sz="4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make shared decisions whenever possible</a:t>
            </a:r>
            <a:endParaRPr kumimoji="0" lang="en-GB" sz="30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30000"/>
              </a:lnSpc>
              <a:spcBef>
                <a:spcPts val="0"/>
              </a:spcBef>
              <a:spcAft>
                <a:spcPts val="0"/>
              </a:spcAft>
              <a:buClrTx/>
              <a:buSzPct val="150000"/>
              <a:buFontTx/>
              <a:buNone/>
              <a:tabLst/>
              <a:defRPr sz="3000">
                <a:solidFill>
                  <a:srgbClr val="56486A"/>
                </a:solidFill>
                <a:latin typeface="Helvetica"/>
                <a:ea typeface="Helvetica"/>
                <a:cs typeface="Helvetica"/>
                <a:sym typeface="Helvetica"/>
              </a:defRPr>
            </a:pPr>
            <a:endParaRPr kumimoji="0" sz="4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80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practise and promote good decision-making</a:t>
            </a:r>
            <a:endParaRPr kumimoji="0" lang="en-GB" sz="30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30000"/>
              </a:lnSpc>
              <a:spcBef>
                <a:spcPts val="800"/>
              </a:spcBef>
              <a:spcAft>
                <a:spcPts val="0"/>
              </a:spcAft>
              <a:buClrTx/>
              <a:buSzPct val="150000"/>
              <a:buFontTx/>
              <a:buNone/>
              <a:tabLst/>
              <a:defRPr sz="3000">
                <a:solidFill>
                  <a:srgbClr val="56486A"/>
                </a:solidFill>
                <a:latin typeface="Helvetica"/>
                <a:ea typeface="Helvetica"/>
                <a:cs typeface="Helvetica"/>
                <a:sym typeface="Helvetica"/>
              </a:defRPr>
            </a:pPr>
            <a:endParaRPr kumimoji="0" sz="4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80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communicate effectively</a:t>
            </a:r>
            <a:endParaRPr kumimoji="0" lang="en-GB" sz="30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80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endParaRPr kumimoji="0" sz="4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80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practise and promote high-quality documentation</a:t>
            </a:r>
            <a:endParaRPr kumimoji="0" lang="en-GB" sz="30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30000"/>
              </a:lnSpc>
              <a:spcBef>
                <a:spcPts val="800"/>
              </a:spcBef>
              <a:spcAft>
                <a:spcPts val="0"/>
              </a:spcAft>
              <a:buClrTx/>
              <a:buSzPct val="150000"/>
              <a:buFontTx/>
              <a:buNone/>
              <a:tabLst/>
              <a:defRPr sz="3000">
                <a:solidFill>
                  <a:srgbClr val="56486A"/>
                </a:solidFill>
                <a:latin typeface="Helvetica"/>
                <a:ea typeface="Helvetica"/>
                <a:cs typeface="Helvetica"/>
                <a:sym typeface="Helvetica"/>
              </a:defRPr>
            </a:pPr>
            <a:endParaRPr kumimoji="0" lang="en-GB" sz="4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30000"/>
              </a:lnSpc>
              <a:spcBef>
                <a:spcPts val="800"/>
              </a:spcBef>
              <a:spcAft>
                <a:spcPts val="0"/>
              </a:spcAft>
              <a:buClrTx/>
              <a:buSzPct val="150000"/>
              <a:buFontTx/>
              <a:buNone/>
              <a:tabLst/>
              <a:defRPr sz="3000">
                <a:solidFill>
                  <a:srgbClr val="56486A"/>
                </a:solidFill>
                <a:latin typeface="Helvetica"/>
                <a:ea typeface="Helvetica"/>
                <a:cs typeface="Helvetica"/>
                <a:sym typeface="Helvetica"/>
              </a:defRPr>
            </a:pPr>
            <a:endParaRPr kumimoji="0" sz="4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457200" eaLnBrk="1" fontAlgn="auto" latinLnBrk="0" hangingPunct="1">
              <a:lnSpc>
                <a:spcPct val="130000"/>
              </a:lnSpc>
              <a:spcBef>
                <a:spcPts val="0"/>
              </a:spcBef>
              <a:spcAft>
                <a:spcPts val="0"/>
              </a:spcAft>
              <a:buClrTx/>
              <a:buSzPct val="150000"/>
              <a:buFont typeface="Arial" panose="020B0604020202020204" pitchFamily="34" charset="0"/>
              <a:buChar char="•"/>
              <a:tabLst/>
              <a:defRPr sz="3000">
                <a:solidFill>
                  <a:srgbClr val="56486A"/>
                </a:solidFill>
                <a:latin typeface="Helvetica"/>
                <a:ea typeface="Helvetica"/>
                <a:cs typeface="Helvetica"/>
                <a:sym typeface="Helvetica"/>
              </a:defRPr>
            </a:pP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use </a:t>
            </a:r>
            <a:r>
              <a:rPr kumimoji="0" sz="30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r>
              <a:rPr kumimoji="0" sz="3000" b="0" i="0" u="none" strike="noStrike" kern="0" cap="none" spc="0" normalizeH="0" baseline="0" noProof="0" dirty="0">
                <a:ln>
                  <a:noFill/>
                </a:ln>
                <a:solidFill>
                  <a:srgbClr val="56486A"/>
                </a:solidFill>
                <a:effectLst/>
                <a:uLnTx/>
                <a:uFillTx/>
                <a:latin typeface="Helvetica"/>
                <a:ea typeface="Helvetica"/>
                <a:cs typeface="Helvetica"/>
                <a:sym typeface="Helvetica"/>
              </a:rPr>
              <a:t> to help to achieve these objectives</a:t>
            </a:r>
          </a:p>
        </p:txBody>
      </p:sp>
    </p:spTree>
    <p:extLst>
      <p:ext uri="{BB962C8B-B14F-4D97-AF65-F5344CB8AC3E}">
        <p14:creationId xmlns:p14="http://schemas.microsoft.com/office/powerpoint/2010/main" val="4093490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5" name="Shape 20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206" name="Shape 206"/>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07" name="Shape 207"/>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30000"/>
              </a:lnSpc>
              <a:defRPr sz="2000" b="1">
                <a:solidFill>
                  <a:srgbClr val="56486A"/>
                </a:solidFill>
                <a:latin typeface="Helvetica"/>
                <a:ea typeface="Helvetica"/>
                <a:cs typeface="Helvetica"/>
                <a:sym typeface="Helvetica"/>
              </a:defRPr>
            </a:pPr>
            <a:r>
              <a:rPr sz="2800" dirty="0"/>
              <a:t>Use the first (lilac) section to:</a:t>
            </a:r>
            <a:endParaRPr lang="en-GB" sz="2800" dirty="0"/>
          </a:p>
          <a:p>
            <a:pPr algn="l" defTabSz="457200">
              <a:lnSpc>
                <a:spcPct val="130000"/>
              </a:lnSpc>
              <a:defRPr sz="2000" b="1">
                <a:solidFill>
                  <a:srgbClr val="56486A"/>
                </a:solidFill>
                <a:latin typeface="Helvetica"/>
                <a:ea typeface="Helvetica"/>
                <a:cs typeface="Helvetica"/>
                <a:sym typeface="Helvetica"/>
              </a:defRPr>
            </a:pPr>
            <a:endParaRPr sz="2800" dirty="0"/>
          </a:p>
          <a:p>
            <a:pPr marL="271638" indent="-271638" algn="l" defTabSz="457200">
              <a:lnSpc>
                <a:spcPct val="130000"/>
              </a:lnSpc>
              <a:spcBef>
                <a:spcPts val="700"/>
              </a:spcBef>
              <a:buSzPct val="150000"/>
              <a:buChar char="•"/>
              <a:defRPr sz="2200">
                <a:solidFill>
                  <a:srgbClr val="56486A"/>
                </a:solidFill>
                <a:latin typeface="Helvetica"/>
                <a:ea typeface="Helvetica"/>
                <a:cs typeface="Helvetica"/>
                <a:sym typeface="Helvetica"/>
              </a:defRPr>
            </a:pPr>
            <a:r>
              <a:rPr dirty="0"/>
              <a:t>record the person's details and the date</a:t>
            </a:r>
            <a:endParaRPr sz="800" dirty="0"/>
          </a:p>
          <a:p>
            <a:pPr marL="271638" indent="-271638" algn="l" defTabSz="457200">
              <a:lnSpc>
                <a:spcPct val="130000"/>
              </a:lnSpc>
              <a:spcBef>
                <a:spcPts val="700"/>
              </a:spcBef>
              <a:buSzPct val="150000"/>
              <a:buChar char="•"/>
              <a:defRPr sz="2200">
                <a:solidFill>
                  <a:srgbClr val="56486A"/>
                </a:solidFill>
                <a:latin typeface="Helvetica"/>
                <a:ea typeface="Helvetica"/>
                <a:cs typeface="Helvetica"/>
                <a:sym typeface="Helvetica"/>
              </a:defRPr>
            </a:pPr>
            <a:r>
              <a:rPr dirty="0"/>
              <a:t>explore and enhance their </a:t>
            </a:r>
            <a:br>
              <a:rPr dirty="0"/>
            </a:br>
            <a:r>
              <a:rPr dirty="0"/>
              <a:t>understanding of their condition </a:t>
            </a:r>
            <a:br>
              <a:rPr dirty="0"/>
            </a:br>
            <a:r>
              <a:rPr dirty="0"/>
              <a:t>and summaris</a:t>
            </a:r>
            <a:r>
              <a:rPr lang="en-GB" dirty="0"/>
              <a:t>e</a:t>
            </a:r>
            <a:r>
              <a:rPr dirty="0"/>
              <a:t> relevant detail</a:t>
            </a:r>
          </a:p>
          <a:p>
            <a:pPr marL="271638" indent="-271638" algn="l" defTabSz="457200">
              <a:lnSpc>
                <a:spcPct val="130000"/>
              </a:lnSpc>
              <a:spcBef>
                <a:spcPts val="700"/>
              </a:spcBef>
              <a:buSzPct val="150000"/>
              <a:buChar char="•"/>
              <a:defRPr sz="2200">
                <a:solidFill>
                  <a:srgbClr val="56486A"/>
                </a:solidFill>
                <a:latin typeface="Helvetica"/>
                <a:ea typeface="Helvetica"/>
                <a:cs typeface="Helvetica"/>
                <a:sym typeface="Helvetica"/>
              </a:defRPr>
            </a:pPr>
            <a:r>
              <a:rPr dirty="0"/>
              <a:t>record details of other planning </a:t>
            </a:r>
            <a:br>
              <a:rPr dirty="0"/>
            </a:br>
            <a:r>
              <a:rPr dirty="0"/>
              <a:t>documents</a:t>
            </a:r>
          </a:p>
          <a:p>
            <a:pPr marL="271638" indent="-271638" algn="l" defTabSz="457200">
              <a:lnSpc>
                <a:spcPct val="130000"/>
              </a:lnSpc>
              <a:spcBef>
                <a:spcPts val="700"/>
              </a:spcBef>
              <a:buSzPct val="150000"/>
              <a:buChar char="•"/>
              <a:defRPr sz="2200">
                <a:solidFill>
                  <a:srgbClr val="56486A"/>
                </a:solidFill>
                <a:latin typeface="Helvetica"/>
                <a:ea typeface="Helvetica"/>
                <a:cs typeface="Helvetica"/>
                <a:sym typeface="Helvetica"/>
              </a:defRPr>
            </a:pPr>
            <a:r>
              <a:rPr dirty="0"/>
              <a:t>help them to identify priorities </a:t>
            </a:r>
            <a:br>
              <a:rPr dirty="0"/>
            </a:br>
            <a:r>
              <a:rPr dirty="0"/>
              <a:t>for their care </a:t>
            </a:r>
          </a:p>
          <a:p>
            <a:pPr marL="271638" indent="-271638" algn="l" defTabSz="457200">
              <a:lnSpc>
                <a:spcPct val="130000"/>
              </a:lnSpc>
              <a:spcBef>
                <a:spcPts val="700"/>
              </a:spcBef>
              <a:buSzPct val="150000"/>
              <a:buChar char="•"/>
              <a:defRPr sz="2200">
                <a:solidFill>
                  <a:srgbClr val="56486A"/>
                </a:solidFill>
                <a:latin typeface="Helvetica"/>
                <a:ea typeface="Helvetica"/>
                <a:cs typeface="Helvetica"/>
                <a:sym typeface="Helvetica"/>
              </a:defRPr>
            </a:pPr>
            <a:r>
              <a:rPr dirty="0"/>
              <a:t>help them to identify what is </a:t>
            </a:r>
            <a:br>
              <a:rPr dirty="0"/>
            </a:br>
            <a:r>
              <a:rPr dirty="0"/>
              <a:t>important to them (if they want to)</a:t>
            </a:r>
          </a:p>
        </p:txBody>
      </p:sp>
      <p:pic>
        <p:nvPicPr>
          <p:cNvPr id="208" name="ReSPECT Form.pdf"/>
          <p:cNvPicPr>
            <a:picLocks noChangeAspect="1"/>
          </p:cNvPicPr>
          <p:nvPr/>
        </p:nvPicPr>
        <p:blipFill>
          <a:blip r:embed="rId2">
            <a:extLst/>
          </a:blip>
          <a:srcRect b="37557"/>
          <a:stretch>
            <a:fillRect/>
          </a:stretch>
        </p:blipFill>
        <p:spPr>
          <a:xfrm>
            <a:off x="6464314" y="2290167"/>
            <a:ext cx="6060463" cy="5352114"/>
          </a:xfrm>
          <a:prstGeom prst="rect">
            <a:avLst/>
          </a:prstGeom>
          <a:ln w="12700">
            <a:miter lim="400000"/>
          </a:ln>
        </p:spPr>
      </p:pic>
      <p:sp>
        <p:nvSpPr>
          <p:cNvPr id="2" name="Right Arrow 1"/>
          <p:cNvSpPr/>
          <p:nvPr/>
        </p:nvSpPr>
        <p:spPr>
          <a:xfrm>
            <a:off x="5978153" y="3242585"/>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Right Arrow 11"/>
          <p:cNvSpPr/>
          <p:nvPr/>
        </p:nvSpPr>
        <p:spPr>
          <a:xfrm>
            <a:off x="5978152" y="4249003"/>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Right Arrow 12"/>
          <p:cNvSpPr/>
          <p:nvPr/>
        </p:nvSpPr>
        <p:spPr>
          <a:xfrm>
            <a:off x="5978151" y="5304921"/>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Right Arrow 13"/>
          <p:cNvSpPr/>
          <p:nvPr/>
        </p:nvSpPr>
        <p:spPr>
          <a:xfrm>
            <a:off x="5978150" y="6247655"/>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Right Arrow 14"/>
          <p:cNvSpPr/>
          <p:nvPr/>
        </p:nvSpPr>
        <p:spPr>
          <a:xfrm>
            <a:off x="5953126" y="7061257"/>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15" name="Shape 21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216" name="Shape 216"/>
          <p:cNvSpPr/>
          <p:nvPr/>
        </p:nvSpPr>
        <p:spPr>
          <a:xfrm>
            <a:off x="253677" y="1606348"/>
            <a:ext cx="12442299" cy="5415072"/>
          </a:xfrm>
          <a:prstGeom prst="roundRect">
            <a:avLst>
              <a:gd name="adj" fmla="val 1707"/>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30000"/>
              </a:lnSpc>
              <a:defRPr sz="2000" b="1">
                <a:solidFill>
                  <a:srgbClr val="56486A"/>
                </a:solidFill>
                <a:latin typeface="Helvetica"/>
                <a:ea typeface="Helvetica"/>
                <a:cs typeface="Helvetica"/>
                <a:sym typeface="Helvetica"/>
              </a:defRPr>
            </a:pPr>
            <a:r>
              <a:rPr sz="2800" dirty="0"/>
              <a:t>Use section 4 (purple) to record the following recommendations </a:t>
            </a:r>
            <a:br>
              <a:rPr sz="2800" dirty="0"/>
            </a:br>
            <a:r>
              <a:rPr sz="2800" dirty="0"/>
              <a:t>(agreed whenever possible):</a:t>
            </a:r>
            <a:endParaRPr lang="en-GB" sz="2800" dirty="0"/>
          </a:p>
          <a:p>
            <a:pPr algn="l" defTabSz="457200">
              <a:lnSpc>
                <a:spcPct val="130000"/>
              </a:lnSpc>
              <a:defRPr sz="2000" b="1">
                <a:solidFill>
                  <a:srgbClr val="56486A"/>
                </a:solidFill>
                <a:latin typeface="Helvetica"/>
                <a:ea typeface="Helvetica"/>
                <a:cs typeface="Helvetica"/>
                <a:sym typeface="Helvetica"/>
              </a:defRPr>
            </a:pPr>
            <a:endParaRPr sz="2000" dirty="0"/>
          </a:p>
          <a:p>
            <a:pPr marL="246944" indent="-246944" algn="l" defTabSz="457200">
              <a:lnSpc>
                <a:spcPct val="130000"/>
              </a:lnSpc>
              <a:buSzPct val="200000"/>
              <a:buChar char="•"/>
              <a:defRPr sz="2000">
                <a:solidFill>
                  <a:srgbClr val="56486A"/>
                </a:solidFill>
                <a:latin typeface="Helvetica"/>
                <a:ea typeface="Helvetica"/>
                <a:cs typeface="Helvetica"/>
                <a:sym typeface="Helvetica"/>
              </a:defRPr>
            </a:pPr>
            <a:r>
              <a:rPr sz="2200" dirty="0"/>
              <a:t>the main focus of treatment</a:t>
            </a:r>
            <a:endParaRPr lang="en-GB" sz="2200" dirty="0"/>
          </a:p>
          <a:p>
            <a:pPr algn="l" defTabSz="457200">
              <a:lnSpc>
                <a:spcPct val="130000"/>
              </a:lnSpc>
              <a:buSzPct val="200000"/>
              <a:defRPr sz="2000">
                <a:solidFill>
                  <a:srgbClr val="56486A"/>
                </a:solidFill>
                <a:latin typeface="Helvetica"/>
                <a:ea typeface="Helvetica"/>
                <a:cs typeface="Helvetica"/>
                <a:sym typeface="Helvetica"/>
              </a:defRPr>
            </a:pPr>
            <a:endParaRPr sz="800" dirty="0"/>
          </a:p>
          <a:p>
            <a:pPr marL="246944" indent="-246944" algn="l" defTabSz="457200">
              <a:lnSpc>
                <a:spcPct val="130000"/>
              </a:lnSpc>
              <a:buSzPct val="200000"/>
              <a:buChar char="•"/>
              <a:defRPr sz="2000">
                <a:solidFill>
                  <a:srgbClr val="56486A"/>
                </a:solidFill>
                <a:latin typeface="Helvetica"/>
                <a:ea typeface="Helvetica"/>
                <a:cs typeface="Helvetica"/>
                <a:sym typeface="Helvetica"/>
              </a:defRPr>
            </a:pPr>
            <a:r>
              <a:rPr sz="2200" dirty="0"/>
              <a:t>specific types of care and treatment </a:t>
            </a:r>
            <a:endParaRPr lang="en-GB" sz="2200" dirty="0"/>
          </a:p>
          <a:p>
            <a:pPr algn="l" defTabSz="457200">
              <a:lnSpc>
                <a:spcPct val="130000"/>
              </a:lnSpc>
              <a:buSzPct val="200000"/>
              <a:defRPr sz="2000">
                <a:solidFill>
                  <a:srgbClr val="56486A"/>
                </a:solidFill>
                <a:latin typeface="Helvetica"/>
                <a:ea typeface="Helvetica"/>
                <a:cs typeface="Helvetica"/>
                <a:sym typeface="Helvetica"/>
              </a:defRPr>
            </a:pPr>
            <a:r>
              <a:rPr lang="en-US" sz="2200" dirty="0"/>
              <a:t> </a:t>
            </a:r>
            <a:r>
              <a:rPr lang="en-GB" sz="2400" dirty="0"/>
              <a:t>▫ </a:t>
            </a:r>
            <a:r>
              <a:rPr sz="2200" dirty="0"/>
              <a:t>that the person would or would not want </a:t>
            </a:r>
            <a:endParaRPr lang="en-GB" sz="2200" dirty="0"/>
          </a:p>
          <a:p>
            <a:pPr algn="l" defTabSz="457200">
              <a:lnSpc>
                <a:spcPct val="130000"/>
              </a:lnSpc>
              <a:buSzPct val="200000"/>
              <a:defRPr sz="2000">
                <a:solidFill>
                  <a:srgbClr val="56486A"/>
                </a:solidFill>
                <a:latin typeface="Helvetica"/>
                <a:ea typeface="Helvetica"/>
                <a:cs typeface="Helvetica"/>
                <a:sym typeface="Helvetica"/>
              </a:defRPr>
            </a:pPr>
            <a:r>
              <a:rPr lang="en-US" sz="2200" dirty="0"/>
              <a:t> </a:t>
            </a:r>
            <a:r>
              <a:rPr lang="en-GB" sz="2400"/>
              <a:t>▫ </a:t>
            </a:r>
            <a:r>
              <a:rPr sz="2200"/>
              <a:t>that </a:t>
            </a:r>
            <a:r>
              <a:rPr sz="2200" dirty="0"/>
              <a:t>would not work in their situation</a:t>
            </a:r>
            <a:endParaRPr lang="en-GB" sz="2200" dirty="0"/>
          </a:p>
          <a:p>
            <a:pPr algn="l" defTabSz="457200">
              <a:lnSpc>
                <a:spcPct val="130000"/>
              </a:lnSpc>
              <a:buSzPct val="200000"/>
              <a:defRPr sz="2000">
                <a:solidFill>
                  <a:srgbClr val="56486A"/>
                </a:solidFill>
                <a:latin typeface="Helvetica"/>
                <a:ea typeface="Helvetica"/>
                <a:cs typeface="Helvetica"/>
                <a:sym typeface="Helvetica"/>
              </a:defRPr>
            </a:pPr>
            <a:endParaRPr sz="800" dirty="0"/>
          </a:p>
          <a:p>
            <a:pPr marL="246944" indent="-246944" algn="l" defTabSz="457200">
              <a:lnSpc>
                <a:spcPct val="130000"/>
              </a:lnSpc>
              <a:buSzPct val="200000"/>
              <a:buChar char="•"/>
              <a:defRPr sz="2000">
                <a:solidFill>
                  <a:srgbClr val="56486A"/>
                </a:solidFill>
                <a:latin typeface="Helvetica"/>
                <a:ea typeface="Helvetica"/>
                <a:cs typeface="Helvetica"/>
                <a:sym typeface="Helvetica"/>
              </a:defRPr>
            </a:pPr>
            <a:r>
              <a:rPr sz="2200" dirty="0"/>
              <a:t>whether or not attempted CPR is </a:t>
            </a:r>
            <a:endParaRPr lang="en-GB" sz="2200" dirty="0"/>
          </a:p>
          <a:p>
            <a:pPr algn="l" defTabSz="457200">
              <a:lnSpc>
                <a:spcPct val="130000"/>
              </a:lnSpc>
              <a:buSzPct val="200000"/>
              <a:defRPr sz="2000">
                <a:solidFill>
                  <a:srgbClr val="56486A"/>
                </a:solidFill>
                <a:latin typeface="Helvetica"/>
                <a:ea typeface="Helvetica"/>
                <a:cs typeface="Helvetica"/>
                <a:sym typeface="Helvetica"/>
              </a:defRPr>
            </a:pPr>
            <a:r>
              <a:rPr lang="en-US" sz="2200" dirty="0"/>
              <a:t>   </a:t>
            </a:r>
            <a:r>
              <a:rPr sz="2200" dirty="0"/>
              <a:t>recommended</a:t>
            </a:r>
          </a:p>
        </p:txBody>
      </p:sp>
      <p:pic>
        <p:nvPicPr>
          <p:cNvPr id="217" name="ReSPECT Form.pdf"/>
          <p:cNvPicPr>
            <a:picLocks noChangeAspect="1"/>
          </p:cNvPicPr>
          <p:nvPr/>
        </p:nvPicPr>
        <p:blipFill>
          <a:blip r:embed="rId2">
            <a:extLst/>
          </a:blip>
          <a:srcRect t="62495"/>
          <a:stretch>
            <a:fillRect/>
          </a:stretch>
        </p:blipFill>
        <p:spPr>
          <a:xfrm>
            <a:off x="6665345" y="3290387"/>
            <a:ext cx="5903976" cy="3128237"/>
          </a:xfrm>
          <a:prstGeom prst="rect">
            <a:avLst/>
          </a:prstGeom>
          <a:ln w="12700">
            <a:miter lim="400000"/>
          </a:ln>
        </p:spPr>
      </p:pic>
      <p:sp>
        <p:nvSpPr>
          <p:cNvPr id="218" name="Shape 218"/>
          <p:cNvSpPr/>
          <p:nvPr/>
        </p:nvSpPr>
        <p:spPr>
          <a:xfrm>
            <a:off x="253677" y="7234829"/>
            <a:ext cx="12442299" cy="2231427"/>
          </a:xfrm>
          <a:prstGeom prst="roundRect">
            <a:avLst>
              <a:gd name="adj" fmla="val 4141"/>
            </a:avLst>
          </a:prstGeom>
          <a:solidFill>
            <a:srgbClr val="FF99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000" b="1">
                <a:solidFill>
                  <a:srgbClr val="56486A"/>
                </a:solidFill>
                <a:latin typeface="Helvetica"/>
                <a:ea typeface="Helvetica"/>
                <a:cs typeface="Helvetica"/>
                <a:sym typeface="Helvetica"/>
              </a:defRPr>
            </a:lvl1pPr>
          </a:lstStyle>
          <a:p>
            <a:pPr algn="ctr"/>
            <a:r>
              <a:rPr dirty="0"/>
              <a:t>Remember - these recommendations will guide clinicians having to make immediate decisions in a crisis, so clarity and adequate detail are crucial</a:t>
            </a:r>
          </a:p>
        </p:txBody>
      </p:sp>
      <p:sp>
        <p:nvSpPr>
          <p:cNvPr id="9" name="Right Arrow 8"/>
          <p:cNvSpPr/>
          <p:nvPr/>
        </p:nvSpPr>
        <p:spPr>
          <a:xfrm>
            <a:off x="6048962" y="3586936"/>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ight Arrow 9"/>
          <p:cNvSpPr/>
          <p:nvPr/>
        </p:nvSpPr>
        <p:spPr>
          <a:xfrm>
            <a:off x="6048964" y="4612189"/>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Right Arrow 10"/>
          <p:cNvSpPr/>
          <p:nvPr/>
        </p:nvSpPr>
        <p:spPr>
          <a:xfrm>
            <a:off x="6048963" y="5720844"/>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3" name="Shape 2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224" name="Shape 22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25" name="Shape 225"/>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Having completed discussion, </a:t>
            </a:r>
            <a:br>
              <a:rPr dirty="0"/>
            </a:br>
            <a:r>
              <a:rPr dirty="0"/>
              <a:t>shared decision-making and </a:t>
            </a:r>
          </a:p>
          <a:p>
            <a:pPr algn="l" defTabSz="457200">
              <a:lnSpc>
                <a:spcPct val="110000"/>
              </a:lnSpc>
              <a:defRPr sz="3800">
                <a:solidFill>
                  <a:srgbClr val="56486A"/>
                </a:solidFill>
                <a:latin typeface="Helvetica"/>
                <a:ea typeface="Helvetica"/>
                <a:cs typeface="Helvetica"/>
                <a:sym typeface="Helvetica"/>
              </a:defRPr>
            </a:pPr>
            <a:r>
              <a:rPr dirty="0"/>
              <a:t>recording…</a:t>
            </a:r>
          </a:p>
          <a:p>
            <a:pPr algn="l" defTabSz="457200">
              <a:lnSpc>
                <a:spcPct val="110000"/>
              </a:lnSpc>
              <a:defRPr sz="3800" b="1">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 turn over the form to verify </a:t>
            </a:r>
            <a:br>
              <a:rPr dirty="0"/>
            </a:br>
            <a:r>
              <a:rPr dirty="0"/>
              <a:t>the basis for the agreed </a:t>
            </a:r>
            <a:br>
              <a:rPr dirty="0"/>
            </a:br>
            <a:r>
              <a:rPr dirty="0"/>
              <a:t>recommendations</a:t>
            </a:r>
          </a:p>
        </p:txBody>
      </p:sp>
      <p:pic>
        <p:nvPicPr>
          <p:cNvPr id="226" name="ReSPECT For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857" y="1794464"/>
            <a:ext cx="4119580" cy="5825694"/>
          </a:xfrm>
          <a:prstGeom prst="rect">
            <a:avLst/>
          </a:prstGeom>
          <a:ln w="12700">
            <a:miter lim="400000"/>
          </a:ln>
        </p:spPr>
      </p:pic>
      <p:sp>
        <p:nvSpPr>
          <p:cNvPr id="7" name="Right Arrow 6"/>
          <p:cNvSpPr/>
          <p:nvPr/>
        </p:nvSpPr>
        <p:spPr>
          <a:xfrm>
            <a:off x="7189002" y="4222679"/>
            <a:ext cx="486161" cy="484632"/>
          </a:xfrm>
          <a:prstGeom prst="rightArrow">
            <a:avLst/>
          </a:prstGeom>
          <a:solidFill>
            <a:schemeClr val="accent6">
              <a:lumMod val="75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9" name="Shape 22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230" name="Shape 230"/>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30000"/>
              </a:lnSpc>
              <a:defRPr sz="3000">
                <a:solidFill>
                  <a:srgbClr val="56486A"/>
                </a:solidFill>
                <a:latin typeface="Helvetica"/>
                <a:ea typeface="Helvetica"/>
                <a:cs typeface="Helvetica"/>
                <a:sym typeface="Helvetica"/>
              </a:defRPr>
            </a:pPr>
            <a:endParaRPr/>
          </a:p>
        </p:txBody>
      </p:sp>
      <p:pic>
        <p:nvPicPr>
          <p:cNvPr id="231" name="ReSPECT For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21" y="2283861"/>
            <a:ext cx="4119580" cy="5825694"/>
          </a:xfrm>
          <a:prstGeom prst="rect">
            <a:avLst/>
          </a:prstGeom>
          <a:ln w="12700">
            <a:miter lim="400000"/>
          </a:ln>
        </p:spPr>
      </p:pic>
      <p:sp>
        <p:nvSpPr>
          <p:cNvPr id="232" name="Shape 232"/>
          <p:cNvSpPr/>
          <p:nvPr/>
        </p:nvSpPr>
        <p:spPr>
          <a:xfrm>
            <a:off x="5302063" y="9069676"/>
            <a:ext cx="2400674"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33" name="Shape 233"/>
          <p:cNvSpPr/>
          <p:nvPr/>
        </p:nvSpPr>
        <p:spPr>
          <a:xfrm>
            <a:off x="4726547" y="2159708"/>
            <a:ext cx="7843234" cy="62950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370416" indent="-370416" algn="l" defTabSz="457200">
              <a:lnSpc>
                <a:spcPct val="130000"/>
              </a:lnSpc>
              <a:spcBef>
                <a:spcPts val="300"/>
              </a:spcBef>
              <a:buSzPct val="150000"/>
              <a:buChar char="•"/>
              <a:defRPr sz="3000">
                <a:solidFill>
                  <a:srgbClr val="56486A"/>
                </a:solidFill>
                <a:latin typeface="Helvetica"/>
                <a:ea typeface="Helvetica"/>
                <a:cs typeface="Helvetica"/>
                <a:sym typeface="Helvetica"/>
              </a:defRPr>
            </a:pPr>
            <a:r>
              <a:rPr sz="2800" dirty="0"/>
              <a:t>Be sure to complete sections 5-8 fully</a:t>
            </a:r>
            <a:endParaRPr lang="en-GB" sz="2800" dirty="0"/>
          </a:p>
          <a:p>
            <a:pPr algn="l" defTabSz="457200">
              <a:lnSpc>
                <a:spcPct val="130000"/>
              </a:lnSpc>
              <a:spcBef>
                <a:spcPts val="300"/>
              </a:spcBef>
              <a:buSzPct val="150000"/>
              <a:defRPr sz="3000">
                <a:solidFill>
                  <a:srgbClr val="56486A"/>
                </a:solidFill>
                <a:latin typeface="Helvetica"/>
                <a:ea typeface="Helvetica"/>
                <a:cs typeface="Helvetica"/>
                <a:sym typeface="Helvetica"/>
              </a:defRPr>
            </a:pPr>
            <a:endParaRPr lang="en-GB" sz="600" dirty="0"/>
          </a:p>
          <a:p>
            <a:pPr marL="370416" indent="-370416" algn="l" defTabSz="457200">
              <a:lnSpc>
                <a:spcPct val="130000"/>
              </a:lnSpc>
              <a:spcBef>
                <a:spcPts val="300"/>
              </a:spcBef>
              <a:buSzPct val="150000"/>
              <a:buChar char="•"/>
              <a:defRPr sz="3000">
                <a:solidFill>
                  <a:srgbClr val="56486A"/>
                </a:solidFill>
                <a:latin typeface="Helvetica"/>
                <a:ea typeface="Helvetica"/>
                <a:cs typeface="Helvetica"/>
                <a:sym typeface="Helvetica"/>
              </a:defRPr>
            </a:pPr>
            <a:r>
              <a:rPr sz="2800" dirty="0"/>
              <a:t>You must sign section 7 to confirm</a:t>
            </a:r>
            <a:r>
              <a:rPr lang="en-GB" sz="2800" dirty="0"/>
              <a:t> that all</a:t>
            </a:r>
            <a:r>
              <a:rPr sz="2800" dirty="0"/>
              <a:t/>
            </a:r>
            <a:br>
              <a:rPr sz="2800" dirty="0"/>
            </a:br>
            <a:r>
              <a:rPr sz="2800" dirty="0"/>
              <a:t>statements and recommendations are valid</a:t>
            </a:r>
            <a:endParaRPr lang="en-GB" sz="2800" dirty="0"/>
          </a:p>
          <a:p>
            <a:pPr algn="l" defTabSz="457200">
              <a:lnSpc>
                <a:spcPct val="130000"/>
              </a:lnSpc>
              <a:spcBef>
                <a:spcPts val="300"/>
              </a:spcBef>
              <a:buSzPct val="150000"/>
              <a:defRPr sz="3000">
                <a:solidFill>
                  <a:srgbClr val="56486A"/>
                </a:solidFill>
                <a:latin typeface="Helvetica"/>
                <a:ea typeface="Helvetica"/>
                <a:cs typeface="Helvetica"/>
                <a:sym typeface="Helvetica"/>
              </a:defRPr>
            </a:pPr>
            <a:endParaRPr sz="600" dirty="0"/>
          </a:p>
          <a:p>
            <a:pPr marL="370416" indent="-370416" algn="l" defTabSz="457200">
              <a:lnSpc>
                <a:spcPct val="130000"/>
              </a:lnSpc>
              <a:spcBef>
                <a:spcPts val="300"/>
              </a:spcBef>
              <a:buSzPct val="150000"/>
              <a:buChar char="•"/>
              <a:defRPr sz="3000">
                <a:solidFill>
                  <a:srgbClr val="56486A"/>
                </a:solidFill>
                <a:latin typeface="Helvetica"/>
                <a:ea typeface="Helvetica"/>
                <a:cs typeface="Helvetica"/>
                <a:sym typeface="Helvetica"/>
              </a:defRPr>
            </a:pPr>
            <a:r>
              <a:rPr sz="2800" dirty="0"/>
              <a:t>If you are not the senior responsible </a:t>
            </a:r>
            <a:r>
              <a:rPr lang="en-GB" sz="2800" dirty="0"/>
              <a:t>clinician</a:t>
            </a:r>
            <a:r>
              <a:rPr sz="2800" dirty="0"/>
              <a:t/>
            </a:r>
            <a:br>
              <a:rPr sz="2800" dirty="0"/>
            </a:br>
            <a:r>
              <a:rPr sz="2800" dirty="0"/>
              <a:t>make sure that they are aware and in agreement with this plan and its content</a:t>
            </a:r>
            <a:r>
              <a:rPr lang="en-GB" sz="2800" dirty="0"/>
              <a:t> -ensure</a:t>
            </a:r>
            <a:r>
              <a:rPr sz="2800" dirty="0"/>
              <a:t> that they sign to endorse it as soon as is practicable</a:t>
            </a:r>
            <a:endParaRPr lang="en-GB" sz="2800" dirty="0"/>
          </a:p>
          <a:p>
            <a:pPr algn="l" defTabSz="457200">
              <a:lnSpc>
                <a:spcPct val="130000"/>
              </a:lnSpc>
              <a:spcBef>
                <a:spcPts val="300"/>
              </a:spcBef>
              <a:buSzPct val="150000"/>
              <a:defRPr sz="3000">
                <a:solidFill>
                  <a:srgbClr val="56486A"/>
                </a:solidFill>
                <a:latin typeface="Helvetica"/>
                <a:ea typeface="Helvetica"/>
                <a:cs typeface="Helvetica"/>
                <a:sym typeface="Helvetica"/>
              </a:defRPr>
            </a:pPr>
            <a:endParaRPr sz="600" dirty="0"/>
          </a:p>
          <a:p>
            <a:pPr marL="370416" indent="-370416" algn="l" defTabSz="457200">
              <a:lnSpc>
                <a:spcPct val="130000"/>
              </a:lnSpc>
              <a:spcBef>
                <a:spcPts val="300"/>
              </a:spcBef>
              <a:buSzPct val="150000"/>
              <a:buChar char="•"/>
              <a:defRPr sz="3000">
                <a:solidFill>
                  <a:srgbClr val="56486A"/>
                </a:solidFill>
                <a:latin typeface="Helvetica"/>
                <a:ea typeface="Helvetica"/>
                <a:cs typeface="Helvetica"/>
                <a:sym typeface="Helvetica"/>
              </a:defRPr>
            </a:pPr>
            <a:r>
              <a:rPr sz="2800" dirty="0"/>
              <a:t>Leave section 9 blank for use by a </a:t>
            </a:r>
            <a:r>
              <a:rPr lang="en-GB" sz="2800" dirty="0"/>
              <a:t>clinician</a:t>
            </a:r>
            <a:r>
              <a:rPr sz="2800" dirty="0"/>
              <a:t/>
            </a:r>
            <a:br>
              <a:rPr sz="2800" dirty="0"/>
            </a:br>
            <a:r>
              <a:rPr sz="2800" dirty="0"/>
              <a:t>reviewing this </a:t>
            </a:r>
            <a:r>
              <a:rPr sz="2800" b="1" dirty="0"/>
              <a:t>ReSPECT</a:t>
            </a:r>
            <a:r>
              <a:rPr sz="2800" dirty="0"/>
              <a:t> at a future time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5" name="Shape 23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 — </a:t>
            </a:r>
            <a:r>
              <a:rPr lang="en-GB" dirty="0"/>
              <a:t>re</a:t>
            </a:r>
            <a:r>
              <a:rPr dirty="0"/>
              <a:t>view</a:t>
            </a:r>
          </a:p>
        </p:txBody>
      </p:sp>
      <p:sp>
        <p:nvSpPr>
          <p:cNvPr id="236" name="Shape 236"/>
          <p:cNvSpPr/>
          <p:nvPr/>
        </p:nvSpPr>
        <p:spPr>
          <a:xfrm>
            <a:off x="253677" y="1606348"/>
            <a:ext cx="12442299" cy="746332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45722" indent="-345722" algn="l" defTabSz="457200">
              <a:lnSpc>
                <a:spcPct val="130000"/>
              </a:lnSpc>
              <a:buSzPct val="150000"/>
              <a:buChar char="•"/>
              <a:defRPr sz="3000">
                <a:solidFill>
                  <a:srgbClr val="56486A"/>
                </a:solidFill>
                <a:latin typeface="Helvetica"/>
                <a:ea typeface="Helvetica"/>
                <a:cs typeface="Helvetica"/>
                <a:sym typeface="Helvetica"/>
              </a:defRPr>
            </a:pPr>
            <a:r>
              <a:rPr sz="2800" dirty="0"/>
              <a:t>The recommendations on the form should be reviewed:</a:t>
            </a:r>
            <a:endParaRPr lang="en-GB" sz="2800" dirty="0"/>
          </a:p>
          <a:p>
            <a:pPr algn="l" defTabSz="457200">
              <a:lnSpc>
                <a:spcPct val="130000"/>
              </a:lnSpc>
              <a:buSzPct val="100000"/>
              <a:defRPr sz="3000">
                <a:solidFill>
                  <a:srgbClr val="56486A"/>
                </a:solidFill>
                <a:latin typeface="Helvetica"/>
                <a:ea typeface="Helvetica"/>
                <a:cs typeface="Helvetica"/>
                <a:sym typeface="Helvetica"/>
              </a:defRPr>
            </a:pPr>
            <a:r>
              <a:rPr lang="en-GB" sz="2800" dirty="0"/>
              <a:t>	 ▫  i</a:t>
            </a:r>
            <a:r>
              <a:rPr sz="2800" dirty="0"/>
              <a:t>f the person or those close to them requests this</a:t>
            </a:r>
            <a:endParaRPr lang="en-GB" sz="2800" dirty="0"/>
          </a:p>
          <a:p>
            <a:pPr algn="l" defTabSz="457200">
              <a:lnSpc>
                <a:spcPct val="130000"/>
              </a:lnSpc>
              <a:buSzPct val="100000"/>
              <a:defRPr sz="3000">
                <a:solidFill>
                  <a:srgbClr val="56486A"/>
                </a:solidFill>
                <a:latin typeface="Helvetica"/>
                <a:ea typeface="Helvetica"/>
                <a:cs typeface="Helvetica"/>
                <a:sym typeface="Helvetica"/>
              </a:defRPr>
            </a:pPr>
            <a:r>
              <a:rPr lang="en-GB" sz="2800" dirty="0"/>
              <a:t>	 ▫  i</a:t>
            </a:r>
            <a:r>
              <a:rPr sz="2800" dirty="0"/>
              <a:t>f the person’s condition changes</a:t>
            </a:r>
            <a:endParaRPr lang="en-GB" sz="2800" dirty="0"/>
          </a:p>
          <a:p>
            <a:pPr algn="l" defTabSz="457200">
              <a:lnSpc>
                <a:spcPct val="130000"/>
              </a:lnSpc>
              <a:buSzPct val="100000"/>
              <a:defRPr sz="3000">
                <a:solidFill>
                  <a:srgbClr val="56486A"/>
                </a:solidFill>
                <a:latin typeface="Helvetica"/>
                <a:ea typeface="Helvetica"/>
                <a:cs typeface="Helvetica"/>
                <a:sym typeface="Helvetica"/>
              </a:defRPr>
            </a:pPr>
            <a:r>
              <a:rPr lang="en-GB" sz="2800" dirty="0"/>
              <a:t>	 ▫  i</a:t>
            </a:r>
            <a:r>
              <a:rPr sz="2800" dirty="0"/>
              <a:t>f the person moves from one care setting to another </a:t>
            </a:r>
            <a:br>
              <a:rPr sz="2800" dirty="0"/>
            </a:br>
            <a:r>
              <a:rPr lang="en-GB" sz="2800" dirty="0"/>
              <a:t> 	     </a:t>
            </a:r>
            <a:r>
              <a:rPr sz="2800" dirty="0"/>
              <a:t>(including in-hospital transfer e.g. to or from ICU</a:t>
            </a:r>
            <a:r>
              <a:rPr lang="en-GB" sz="2800" dirty="0"/>
              <a:t>)</a:t>
            </a:r>
          </a:p>
          <a:p>
            <a:pPr marL="457200" indent="-457200" algn="l" defTabSz="457200">
              <a:lnSpc>
                <a:spcPct val="130000"/>
              </a:lnSpc>
              <a:buSzPct val="100000"/>
              <a:buFont typeface="Courier New" panose="02070309020205020404" pitchFamily="49" charset="0"/>
              <a:buChar char="o"/>
              <a:defRPr sz="3000">
                <a:solidFill>
                  <a:srgbClr val="56486A"/>
                </a:solidFill>
                <a:latin typeface="Helvetica"/>
                <a:ea typeface="Helvetica"/>
                <a:cs typeface="Helvetica"/>
                <a:sym typeface="Helvetica"/>
              </a:defRPr>
            </a:pPr>
            <a:endParaRPr sz="800" dirty="0"/>
          </a:p>
          <a:p>
            <a:pPr marL="370416" lvl="1" indent="-370416" algn="l" defTabSz="457200">
              <a:lnSpc>
                <a:spcPct val="130000"/>
              </a:lnSpc>
              <a:buSzPct val="150000"/>
              <a:buChar char="•"/>
              <a:defRPr sz="3000">
                <a:solidFill>
                  <a:srgbClr val="56486A"/>
                </a:solidFill>
                <a:latin typeface="Helvetica"/>
                <a:ea typeface="Helvetica"/>
                <a:cs typeface="Helvetica"/>
                <a:sym typeface="Helvetica"/>
              </a:defRPr>
            </a:pPr>
            <a:r>
              <a:rPr sz="2800" dirty="0"/>
              <a:t>Consider carefully whether the person (or if they lack capacity their representatives) should be involved – if in doubt, involve them</a:t>
            </a:r>
            <a:endParaRPr lang="en-GB" sz="2800" dirty="0"/>
          </a:p>
          <a:p>
            <a:pPr marL="370416" lvl="1" indent="-370416" algn="l" defTabSz="457200">
              <a:lnSpc>
                <a:spcPct val="130000"/>
              </a:lnSpc>
              <a:buSzPct val="150000"/>
              <a:buChar char="•"/>
              <a:defRPr sz="3000">
                <a:solidFill>
                  <a:srgbClr val="56486A"/>
                </a:solidFill>
                <a:latin typeface="Helvetica"/>
                <a:ea typeface="Helvetica"/>
                <a:cs typeface="Helvetica"/>
                <a:sym typeface="Helvetica"/>
              </a:defRPr>
            </a:pPr>
            <a:endParaRPr sz="800" dirty="0"/>
          </a:p>
          <a:p>
            <a:pPr marL="345722" lvl="1" indent="-345722" algn="l" defTabSz="457200">
              <a:lnSpc>
                <a:spcPct val="130000"/>
              </a:lnSpc>
              <a:buSzPct val="150000"/>
              <a:buChar char="•"/>
              <a:defRPr sz="3000">
                <a:solidFill>
                  <a:srgbClr val="56486A"/>
                </a:solidFill>
                <a:latin typeface="Helvetica"/>
                <a:ea typeface="Helvetica"/>
                <a:cs typeface="Helvetica"/>
                <a:sym typeface="Helvetica"/>
              </a:defRPr>
            </a:pPr>
            <a:r>
              <a:rPr sz="2800" dirty="0"/>
              <a:t>Frequency of review of </a:t>
            </a:r>
            <a:r>
              <a:rPr sz="2800" b="1" dirty="0"/>
              <a:t>ReSPECT</a:t>
            </a:r>
            <a:r>
              <a:rPr sz="2800" dirty="0"/>
              <a:t> recommendations is determined by each individual circumstance – e.g. frequent review in an acute illness but not in an advanced, irreversible terminal illness</a:t>
            </a:r>
            <a:endParaRPr lang="en-GB" sz="2800" dirty="0"/>
          </a:p>
          <a:p>
            <a:pPr marL="345722" lvl="1" indent="-345722" algn="l" defTabSz="457200">
              <a:lnSpc>
                <a:spcPct val="130000"/>
              </a:lnSpc>
              <a:buSzPct val="150000"/>
              <a:buChar char="•"/>
              <a:defRPr sz="3000">
                <a:solidFill>
                  <a:srgbClr val="56486A"/>
                </a:solidFill>
                <a:latin typeface="Helvetica"/>
                <a:ea typeface="Helvetica"/>
                <a:cs typeface="Helvetica"/>
                <a:sym typeface="Helvetica"/>
              </a:defRPr>
            </a:pPr>
            <a:endParaRPr sz="800" dirty="0"/>
          </a:p>
          <a:p>
            <a:pPr marL="345722" lvl="1" indent="-345722" algn="l" defTabSz="457200">
              <a:lnSpc>
                <a:spcPct val="130000"/>
              </a:lnSpc>
              <a:buSzPct val="150000"/>
              <a:buChar char="•"/>
              <a:defRPr sz="3000">
                <a:solidFill>
                  <a:srgbClr val="56486A"/>
                </a:solidFill>
                <a:latin typeface="Helvetica"/>
                <a:ea typeface="Helvetica"/>
                <a:cs typeface="Helvetica"/>
                <a:sym typeface="Helvetica"/>
              </a:defRPr>
            </a:pPr>
            <a:r>
              <a:rPr dirty="0"/>
              <a:t>Consider this option at each clinical assessment</a:t>
            </a:r>
          </a:p>
        </p:txBody>
      </p:sp>
      <p:sp>
        <p:nvSpPr>
          <p:cNvPr id="237" name="Shape 237"/>
          <p:cNvSpPr/>
          <p:nvPr/>
        </p:nvSpPr>
        <p:spPr>
          <a:xfrm>
            <a:off x="5302063" y="9069676"/>
            <a:ext cx="2400674"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9" name="Shape 2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err="1"/>
              <a:t>ReSPECT</a:t>
            </a:r>
            <a:r>
              <a:rPr dirty="0"/>
              <a:t> — who keeps it?</a:t>
            </a:r>
          </a:p>
        </p:txBody>
      </p:sp>
      <p:sp>
        <p:nvSpPr>
          <p:cNvPr id="240" name="Shape 240"/>
          <p:cNvSpPr/>
          <p:nvPr/>
        </p:nvSpPr>
        <p:spPr>
          <a:xfrm>
            <a:off x="253677" y="1606348"/>
            <a:ext cx="12497446" cy="7401778"/>
          </a:xfrm>
          <a:prstGeom prst="roundRect">
            <a:avLst>
              <a:gd name="adj" fmla="val 1248"/>
            </a:avLst>
          </a:prstGeom>
          <a:solidFill>
            <a:srgbClr val="FFFFFF"/>
          </a:solidFill>
          <a:ln w="12700">
            <a:miter lim="400000"/>
          </a:ln>
        </p:spPr>
        <p:txBody>
          <a:bodyPr lIns="381000" tIns="381000" rIns="381000" bIns="381000"/>
          <a:lstStyle/>
          <a:p>
            <a:pPr marL="370416" marR="2679700" indent="-370416" algn="l" defTabSz="457200">
              <a:lnSpc>
                <a:spcPct val="130000"/>
              </a:lnSpc>
              <a:buSzPct val="200000"/>
              <a:buChar char="•"/>
              <a:defRPr sz="2800">
                <a:solidFill>
                  <a:srgbClr val="56486A"/>
                </a:solidFill>
                <a:latin typeface="Helvetica"/>
                <a:ea typeface="Helvetica"/>
                <a:cs typeface="Helvetica"/>
                <a:sym typeface="Helvetica"/>
              </a:defRPr>
            </a:pPr>
            <a:endParaRPr/>
          </a:p>
        </p:txBody>
      </p:sp>
      <p:pic>
        <p:nvPicPr>
          <p:cNvPr id="241" name="ReSPECT Form.png"/>
          <p:cNvPicPr>
            <a:picLocks noChangeAspect="1"/>
          </p:cNvPicPr>
          <p:nvPr/>
        </p:nvPicPr>
        <p:blipFill>
          <a:blip r:embed="rId2">
            <a:extLst/>
          </a:blip>
          <a:stretch>
            <a:fillRect/>
          </a:stretch>
        </p:blipFill>
        <p:spPr>
          <a:xfrm>
            <a:off x="562545" y="1898864"/>
            <a:ext cx="2364379" cy="3343498"/>
          </a:xfrm>
          <a:prstGeom prst="rect">
            <a:avLst/>
          </a:prstGeom>
          <a:ln w="12700">
            <a:miter lim="400000"/>
          </a:ln>
        </p:spPr>
      </p:pic>
      <p:sp>
        <p:nvSpPr>
          <p:cNvPr id="242" name="Shape 242"/>
          <p:cNvSpPr/>
          <p:nvPr/>
        </p:nvSpPr>
        <p:spPr>
          <a:xfrm>
            <a:off x="5302063" y="9069676"/>
            <a:ext cx="2400674"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43" name="Shape 243"/>
          <p:cNvSpPr/>
          <p:nvPr/>
        </p:nvSpPr>
        <p:spPr>
          <a:xfrm>
            <a:off x="3098454" y="1791330"/>
            <a:ext cx="9481138" cy="67043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sz="2800" dirty="0"/>
              <a:t>The recommendations on the form are (whenever possible) shared decisions, made for the benefit of the person to try to ensure that future decisions about their care are in their best interests</a:t>
            </a:r>
            <a:endParaRPr lang="en-GB" sz="2800" dirty="0"/>
          </a:p>
          <a:p>
            <a:pPr algn="l" defTabSz="457200">
              <a:lnSpc>
                <a:spcPct val="130000"/>
              </a:lnSpc>
              <a:buSzPct val="150000"/>
              <a:defRPr sz="3000">
                <a:solidFill>
                  <a:srgbClr val="56486A"/>
                </a:solidFill>
                <a:latin typeface="Helvetica"/>
                <a:ea typeface="Helvetica"/>
                <a:cs typeface="Helvetica"/>
                <a:sym typeface="Helvetica"/>
              </a:defRPr>
            </a:pPr>
            <a:endParaRPr sz="8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sz="2800" dirty="0"/>
              <a:t>Paper versions of the form should be kept by or with the person and should be accessible immediately to any clinician needing to make an immediate decision in a crisis</a:t>
            </a:r>
            <a:endParaRPr lang="en-GB" sz="2800" dirty="0"/>
          </a:p>
          <a:p>
            <a:pPr algn="l" defTabSz="457200">
              <a:lnSpc>
                <a:spcPct val="130000"/>
              </a:lnSpc>
              <a:buSzPct val="150000"/>
              <a:defRPr sz="3000">
                <a:solidFill>
                  <a:srgbClr val="56486A"/>
                </a:solidFill>
                <a:latin typeface="Helvetica"/>
                <a:ea typeface="Helvetica"/>
                <a:cs typeface="Helvetica"/>
                <a:sym typeface="Helvetica"/>
              </a:defRPr>
            </a:pPr>
            <a:endParaRPr sz="8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sz="2800" dirty="0"/>
              <a:t>Electronic versions must be similarly accessible </a:t>
            </a:r>
            <a:endParaRPr lang="en-GB" sz="2800" dirty="0"/>
          </a:p>
          <a:p>
            <a:pPr algn="l" defTabSz="457200">
              <a:lnSpc>
                <a:spcPct val="130000"/>
              </a:lnSpc>
              <a:buSzPct val="150000"/>
              <a:defRPr sz="3000">
                <a:solidFill>
                  <a:srgbClr val="56486A"/>
                </a:solidFill>
                <a:latin typeface="Helvetica"/>
                <a:ea typeface="Helvetica"/>
                <a:cs typeface="Helvetica"/>
                <a:sym typeface="Helvetica"/>
              </a:defRPr>
            </a:pPr>
            <a:endParaRPr sz="8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sz="2800" dirty="0"/>
              <a:t>Local systems must ensure that all versions are included in any cancellation or change to a </a:t>
            </a:r>
            <a:r>
              <a:rPr sz="2800" b="1" dirty="0"/>
              <a:t>ReSPECT</a:t>
            </a:r>
            <a:r>
              <a:rPr sz="2800" dirty="0"/>
              <a:t> form</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45" name="Shape 24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 — </a:t>
            </a:r>
            <a:r>
              <a:rPr lang="en-GB" dirty="0"/>
              <a:t>summary</a:t>
            </a:r>
            <a:endParaRPr dirty="0"/>
          </a:p>
        </p:txBody>
      </p:sp>
      <p:sp>
        <p:nvSpPr>
          <p:cNvPr id="246" name="Shape 246"/>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dirty="0"/>
              <a:t>Use </a:t>
            </a:r>
            <a:r>
              <a:rPr b="1" dirty="0"/>
              <a:t>ReSPECT</a:t>
            </a:r>
            <a:r>
              <a:rPr dirty="0"/>
              <a:t> to help you with good communication, </a:t>
            </a:r>
            <a:br>
              <a:rPr dirty="0"/>
            </a:br>
            <a:r>
              <a:rPr dirty="0"/>
              <a:t>decision-making and documentation </a:t>
            </a:r>
            <a:endParaRPr lang="en-GB" dirty="0"/>
          </a:p>
          <a:p>
            <a:pPr algn="l" defTabSz="457200">
              <a:lnSpc>
                <a:spcPct val="130000"/>
              </a:lnSpc>
              <a:buSzPct val="150000"/>
              <a:defRPr sz="30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dirty="0"/>
              <a:t>Start with a conversation with the person</a:t>
            </a:r>
            <a:r>
              <a:rPr lang="en-GB" dirty="0"/>
              <a:t> or - in the case of a child - their parent(s)</a:t>
            </a:r>
          </a:p>
          <a:p>
            <a:pPr algn="l" defTabSz="457200">
              <a:lnSpc>
                <a:spcPct val="130000"/>
              </a:lnSpc>
              <a:buSzPct val="150000"/>
              <a:defRPr sz="30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dirty="0"/>
              <a:t>Aim to make shared decisions whenever possible</a:t>
            </a:r>
            <a:endParaRPr lang="en-GB" dirty="0"/>
          </a:p>
          <a:p>
            <a:pPr algn="l" defTabSz="457200">
              <a:lnSpc>
                <a:spcPct val="130000"/>
              </a:lnSpc>
              <a:buSzPct val="150000"/>
              <a:defRPr sz="30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dirty="0"/>
              <a:t>Work through </a:t>
            </a:r>
            <a:r>
              <a:rPr b="1" dirty="0"/>
              <a:t>ReSPECT</a:t>
            </a:r>
            <a:r>
              <a:rPr dirty="0"/>
              <a:t> systematically to establish:</a:t>
            </a:r>
            <a:endParaRPr lang="en-GB" dirty="0"/>
          </a:p>
          <a:p>
            <a:pPr algn="l" defTabSz="457200">
              <a:lnSpc>
                <a:spcPct val="130000"/>
              </a:lnSpc>
              <a:buSzPct val="100000"/>
              <a:defRPr sz="3000">
                <a:solidFill>
                  <a:srgbClr val="56486A"/>
                </a:solidFill>
                <a:latin typeface="Helvetica"/>
                <a:ea typeface="Helvetica"/>
                <a:cs typeface="Helvetica"/>
                <a:sym typeface="Helvetica"/>
              </a:defRPr>
            </a:pPr>
            <a:r>
              <a:rPr lang="en-GB" dirty="0"/>
              <a:t>	</a:t>
            </a:r>
            <a:r>
              <a:rPr lang="en-GB" sz="3000" dirty="0"/>
              <a:t> ▫  </a:t>
            </a:r>
            <a:r>
              <a:rPr lang="en-GB" dirty="0"/>
              <a:t>t</a:t>
            </a:r>
            <a:r>
              <a:rPr dirty="0"/>
              <a:t>he background to the recommendations</a:t>
            </a:r>
            <a:endParaRPr lang="en-GB" dirty="0"/>
          </a:p>
          <a:p>
            <a:pPr algn="l" defTabSz="457200">
              <a:lnSpc>
                <a:spcPct val="130000"/>
              </a:lnSpc>
              <a:buSzPct val="100000"/>
              <a:defRPr sz="3000">
                <a:solidFill>
                  <a:srgbClr val="56486A"/>
                </a:solidFill>
                <a:latin typeface="Helvetica"/>
                <a:ea typeface="Helvetica"/>
                <a:cs typeface="Helvetica"/>
                <a:sym typeface="Helvetica"/>
              </a:defRPr>
            </a:pPr>
            <a:r>
              <a:rPr lang="en-GB" dirty="0"/>
              <a:t>	</a:t>
            </a:r>
            <a:r>
              <a:rPr lang="en-GB" sz="3000" dirty="0"/>
              <a:t> ▫  </a:t>
            </a:r>
            <a:r>
              <a:rPr lang="en-GB" dirty="0"/>
              <a:t>t</a:t>
            </a:r>
            <a:r>
              <a:rPr dirty="0"/>
              <a:t>he person’s preferences for care and treatment</a:t>
            </a:r>
            <a:endParaRPr lang="en-GB" dirty="0"/>
          </a:p>
          <a:p>
            <a:pPr algn="l" defTabSz="457200">
              <a:lnSpc>
                <a:spcPct val="130000"/>
              </a:lnSpc>
              <a:buSzPct val="100000"/>
              <a:defRPr sz="3000">
                <a:solidFill>
                  <a:srgbClr val="56486A"/>
                </a:solidFill>
                <a:latin typeface="Helvetica"/>
                <a:ea typeface="Helvetica"/>
                <a:cs typeface="Helvetica"/>
                <a:sym typeface="Helvetica"/>
              </a:defRPr>
            </a:pPr>
            <a:r>
              <a:rPr lang="en-GB" dirty="0"/>
              <a:t>	</a:t>
            </a:r>
            <a:r>
              <a:rPr lang="en-GB" sz="3000" dirty="0"/>
              <a:t> ▫  </a:t>
            </a:r>
            <a:r>
              <a:rPr lang="en-GB" dirty="0"/>
              <a:t>a</a:t>
            </a:r>
            <a:r>
              <a:rPr dirty="0"/>
              <a:t>greed (whenever possible) clinical recommendations</a:t>
            </a:r>
            <a:endParaRPr lang="en-GB" dirty="0"/>
          </a:p>
          <a:p>
            <a:pPr algn="l" defTabSz="457200">
              <a:lnSpc>
                <a:spcPct val="130000"/>
              </a:lnSpc>
              <a:buSzPct val="150000"/>
              <a:defRPr sz="30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000">
                <a:solidFill>
                  <a:srgbClr val="56486A"/>
                </a:solidFill>
                <a:latin typeface="Helvetica"/>
                <a:ea typeface="Helvetica"/>
                <a:cs typeface="Helvetica"/>
                <a:sym typeface="Helvetica"/>
              </a:defRPr>
            </a:pPr>
            <a:r>
              <a:rPr dirty="0"/>
              <a:t>Review </a:t>
            </a:r>
            <a:r>
              <a:rPr b="1" dirty="0"/>
              <a:t>ReSPECT</a:t>
            </a:r>
            <a:r>
              <a:rPr dirty="0"/>
              <a:t> recommendations according to individual needs </a:t>
            </a:r>
          </a:p>
        </p:txBody>
      </p:sp>
      <p:sp>
        <p:nvSpPr>
          <p:cNvPr id="247" name="Shape 247"/>
          <p:cNvSpPr/>
          <p:nvPr/>
        </p:nvSpPr>
        <p:spPr>
          <a:xfrm>
            <a:off x="5302063" y="9069676"/>
            <a:ext cx="2400674"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49" name="Shape 24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 — </a:t>
            </a:r>
            <a:r>
              <a:rPr lang="en-GB" dirty="0"/>
              <a:t>feedback</a:t>
            </a:r>
            <a:endParaRPr dirty="0"/>
          </a:p>
        </p:txBody>
      </p:sp>
      <p:sp>
        <p:nvSpPr>
          <p:cNvPr id="250" name="Shape 250"/>
          <p:cNvSpPr/>
          <p:nvPr/>
        </p:nvSpPr>
        <p:spPr>
          <a:xfrm>
            <a:off x="253677" y="1606348"/>
            <a:ext cx="12442299" cy="3152688"/>
          </a:xfrm>
          <a:prstGeom prst="roundRect">
            <a:avLst>
              <a:gd name="adj" fmla="val 3793"/>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defTabSz="457200">
              <a:lnSpc>
                <a:spcPct val="130000"/>
              </a:lnSpc>
              <a:defRPr sz="3000">
                <a:solidFill>
                  <a:srgbClr val="56486A"/>
                </a:solidFill>
                <a:latin typeface="Helvetica"/>
                <a:ea typeface="Helvetica"/>
                <a:cs typeface="Helvetica"/>
                <a:sym typeface="Helvetica"/>
              </a:defRPr>
            </a:pPr>
            <a:r>
              <a:rPr dirty="0"/>
              <a:t>Your feedback is crucial </a:t>
            </a:r>
            <a:endParaRPr lang="en-GB" dirty="0"/>
          </a:p>
          <a:p>
            <a:pPr defTabSz="457200">
              <a:lnSpc>
                <a:spcPct val="130000"/>
              </a:lnSpc>
              <a:defRPr sz="3000">
                <a:solidFill>
                  <a:srgbClr val="56486A"/>
                </a:solidFill>
                <a:latin typeface="Helvetica"/>
                <a:ea typeface="Helvetica"/>
                <a:cs typeface="Helvetica"/>
                <a:sym typeface="Helvetica"/>
              </a:defRPr>
            </a:pPr>
            <a:endParaRPr dirty="0"/>
          </a:p>
          <a:p>
            <a:pPr defTabSz="457200">
              <a:lnSpc>
                <a:spcPct val="130000"/>
              </a:lnSpc>
              <a:defRPr sz="3000">
                <a:solidFill>
                  <a:srgbClr val="56486A"/>
                </a:solidFill>
                <a:latin typeface="Helvetica"/>
                <a:ea typeface="Helvetica"/>
                <a:cs typeface="Helvetica"/>
                <a:sym typeface="Helvetica"/>
              </a:defRPr>
            </a:pPr>
            <a:r>
              <a:rPr b="1" dirty="0"/>
              <a:t>ReSPECT</a:t>
            </a:r>
            <a:r>
              <a:rPr dirty="0"/>
              <a:t> aims to be a dynamic process that responds to and develops further from your feedback</a:t>
            </a:r>
          </a:p>
        </p:txBody>
      </p:sp>
      <p:sp>
        <p:nvSpPr>
          <p:cNvPr id="251" name="Shape 251"/>
          <p:cNvSpPr/>
          <p:nvPr/>
        </p:nvSpPr>
        <p:spPr>
          <a:xfrm>
            <a:off x="5302063" y="9069676"/>
            <a:ext cx="2400674"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lgn="l">
              <a:defRPr sz="4800" b="1">
                <a:solidFill>
                  <a:srgbClr val="56486A"/>
                </a:solidFill>
                <a:latin typeface="Helvetica"/>
                <a:ea typeface="Helvetica"/>
                <a:cs typeface="Helvetica"/>
                <a:sym typeface="Helvetica"/>
              </a:defRPr>
            </a:pPr>
            <a:r>
              <a:t>ReSPECT — Presentation Contents</a:t>
            </a:r>
          </a:p>
        </p:txBody>
      </p:sp>
      <p:sp>
        <p:nvSpPr>
          <p:cNvPr id="128" name="Shape 128"/>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29" name="Shape 129"/>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Background to </a:t>
            </a:r>
            <a:r>
              <a:rPr b="1" dirty="0"/>
              <a:t>ReSPECT</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What </a:t>
            </a:r>
            <a:r>
              <a:rPr b="1" dirty="0"/>
              <a:t>ReSPECT</a:t>
            </a:r>
            <a:r>
              <a:rPr dirty="0"/>
              <a:t> is</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Aims of </a:t>
            </a:r>
            <a:r>
              <a:rPr b="1" dirty="0"/>
              <a:t>ReSPECT</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Who </a:t>
            </a:r>
            <a:r>
              <a:rPr b="1" dirty="0"/>
              <a:t>ReSPECT</a:t>
            </a:r>
            <a:r>
              <a:rPr dirty="0"/>
              <a:t> is for</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How to initiate </a:t>
            </a:r>
            <a:r>
              <a:rPr b="1" dirty="0"/>
              <a:t>ReSPECT</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When to review</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b="1" dirty="0"/>
              <a:t>ReSPECT</a:t>
            </a:r>
            <a:r>
              <a:rPr dirty="0"/>
              <a:t> – who keeps it?</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Summary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defRPr sz="2800" u="sng">
                <a:solidFill>
                  <a:srgbClr val="0433FF"/>
                </a:solidFill>
                <a:latin typeface="Helvetica"/>
                <a:ea typeface="Helvetica"/>
                <a:cs typeface="Helvetica"/>
                <a:sym typeface="Helvetica"/>
              </a:defRPr>
            </a:pPr>
            <a:endParaRPr/>
          </a:p>
        </p:txBody>
      </p:sp>
      <p:sp>
        <p:nvSpPr>
          <p:cNvPr id="132" name="Shape 132"/>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 — the evidence</a:t>
            </a:r>
          </a:p>
        </p:txBody>
      </p:sp>
      <p:sp>
        <p:nvSpPr>
          <p:cNvPr id="133" name="Shape 133"/>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34" name="Shape 134"/>
          <p:cNvSpPr/>
          <p:nvPr/>
        </p:nvSpPr>
        <p:spPr>
          <a:xfrm>
            <a:off x="6283930" y="1606348"/>
            <a:ext cx="6471084" cy="7401778"/>
          </a:xfrm>
          <a:prstGeom prst="roundRect">
            <a:avLst>
              <a:gd name="adj" fmla="val 1428"/>
            </a:avLst>
          </a:prstGeom>
          <a:ln w="12700">
            <a:miter lim="400000"/>
          </a:ln>
          <a:extLst>
            <a:ext uri="{C572A759-6A51-4108-AA02-DFA0A04FC94B}">
              <ma14:wrappingTextBoxFlag xmlns="" xmlns:ma14="http://schemas.microsoft.com/office/mac/drawingml/2011/main" val="1"/>
            </a:ext>
          </a:extLst>
        </p:spPr>
        <p:txBody>
          <a:bodyPr lIns="381000" tIns="381000" rIns="381000" bIns="381000"/>
          <a:lstStyle/>
          <a:p>
            <a:pPr defTabSz="457200">
              <a:lnSpc>
                <a:spcPct val="110000"/>
              </a:lnSpc>
              <a:defRPr sz="3800" b="1">
                <a:solidFill>
                  <a:srgbClr val="56486A"/>
                </a:solidFill>
                <a:latin typeface="Helvetica"/>
                <a:ea typeface="Helvetica"/>
                <a:cs typeface="Helvetica"/>
                <a:sym typeface="Helvetica"/>
              </a:defRPr>
            </a:pPr>
            <a:r>
              <a:rPr dirty="0"/>
              <a:t>October 2014</a:t>
            </a:r>
          </a:p>
          <a:p>
            <a:pPr defTabSz="457200">
              <a:lnSpc>
                <a:spcPct val="110000"/>
              </a:lnSpc>
              <a:defRPr sz="3800" b="1">
                <a:solidFill>
                  <a:srgbClr val="56486A"/>
                </a:solidFill>
                <a:latin typeface="Helvetica"/>
                <a:ea typeface="Helvetica"/>
                <a:cs typeface="Helvetica"/>
                <a:sym typeface="Helvetica"/>
              </a:defRPr>
            </a:pPr>
            <a:endParaRPr dirty="0"/>
          </a:p>
          <a:p>
            <a:pPr defTabSz="457200">
              <a:lnSpc>
                <a:spcPct val="110000"/>
              </a:lnSpc>
              <a:defRPr sz="3800" b="1">
                <a:solidFill>
                  <a:srgbClr val="56486A"/>
                </a:solidFill>
                <a:latin typeface="Helvetica"/>
                <a:ea typeface="Helvetica"/>
                <a:cs typeface="Helvetica"/>
                <a:sym typeface="Helvetica"/>
              </a:defRPr>
            </a:pPr>
            <a:r>
              <a:rPr dirty="0"/>
              <a:t>DNACPR</a:t>
            </a:r>
          </a:p>
          <a:p>
            <a:pPr defTabSz="457200">
              <a:lnSpc>
                <a:spcPct val="110000"/>
              </a:lnSpc>
              <a:defRPr sz="3800">
                <a:solidFill>
                  <a:srgbClr val="56486A"/>
                </a:solidFill>
                <a:latin typeface="Helvetica"/>
                <a:ea typeface="Helvetica"/>
                <a:cs typeface="Helvetica"/>
                <a:sym typeface="Helvetica"/>
              </a:defRPr>
            </a:pPr>
            <a:r>
              <a:rPr dirty="0"/>
              <a:t>from </a:t>
            </a:r>
          </a:p>
          <a:p>
            <a:pPr defTabSz="457200">
              <a:lnSpc>
                <a:spcPct val="110000"/>
              </a:lnSpc>
              <a:defRPr sz="3800">
                <a:solidFill>
                  <a:srgbClr val="56486A"/>
                </a:solidFill>
                <a:latin typeface="Helvetica"/>
                <a:ea typeface="Helvetica"/>
                <a:cs typeface="Helvetica"/>
                <a:sym typeface="Helvetica"/>
              </a:defRPr>
            </a:pPr>
            <a:r>
              <a:rPr dirty="0"/>
              <a:t>best practice</a:t>
            </a:r>
          </a:p>
          <a:p>
            <a:pPr defTabSz="457200">
              <a:lnSpc>
                <a:spcPct val="110000"/>
              </a:lnSpc>
              <a:defRPr sz="3800">
                <a:solidFill>
                  <a:srgbClr val="56486A"/>
                </a:solidFill>
                <a:latin typeface="Helvetica"/>
                <a:ea typeface="Helvetica"/>
                <a:cs typeface="Helvetica"/>
                <a:sym typeface="Helvetica"/>
              </a:defRPr>
            </a:pPr>
            <a:r>
              <a:rPr dirty="0"/>
              <a:t>to </a:t>
            </a:r>
          </a:p>
          <a:p>
            <a:pPr defTabSz="457200">
              <a:lnSpc>
                <a:spcPct val="110000"/>
              </a:lnSpc>
              <a:defRPr sz="3800">
                <a:solidFill>
                  <a:srgbClr val="56486A"/>
                </a:solidFill>
                <a:latin typeface="Helvetica"/>
                <a:ea typeface="Helvetica"/>
                <a:cs typeface="Helvetica"/>
                <a:sym typeface="Helvetica"/>
              </a:defRPr>
            </a:pPr>
            <a:r>
              <a:rPr dirty="0"/>
              <a:t>best policy and practice</a:t>
            </a:r>
          </a:p>
          <a:p>
            <a:pPr defTabSz="457200">
              <a:lnSpc>
                <a:spcPct val="110000"/>
              </a:lnSpc>
              <a:defRPr sz="2800" b="1">
                <a:solidFill>
                  <a:srgbClr val="56486A"/>
                </a:solidFill>
                <a:latin typeface="Helvetica"/>
                <a:ea typeface="Helvetica"/>
                <a:cs typeface="Helvetica"/>
                <a:sym typeface="Helvetica"/>
              </a:defRPr>
            </a:pPr>
            <a:endParaRPr dirty="0"/>
          </a:p>
          <a:p>
            <a:pPr defTabSz="457200">
              <a:defRPr sz="2800" u="sng">
                <a:solidFill>
                  <a:srgbClr val="0433FF"/>
                </a:solidFill>
                <a:latin typeface="Helvetica"/>
                <a:ea typeface="Helvetica"/>
                <a:cs typeface="Helvetica"/>
                <a:sym typeface="Helvetica"/>
              </a:defRPr>
            </a:pPr>
            <a:r>
              <a:rPr sz="2400" dirty="0">
                <a:hlinkClick r:id="rId2"/>
              </a:rPr>
              <a:t>http://www.journalslibrary.nihr.ac.uk/</a:t>
            </a:r>
            <a:r>
              <a:rPr sz="2400" dirty="0"/>
              <a:t/>
            </a:r>
            <a:br>
              <a:rPr sz="2400" dirty="0"/>
            </a:br>
            <a:r>
              <a:rPr sz="2400" dirty="0" err="1"/>
              <a:t>hsdr</a:t>
            </a:r>
            <a:r>
              <a:rPr sz="2400" dirty="0"/>
              <a:t>/volume-4/issue-11#abstract</a:t>
            </a:r>
            <a:r>
              <a:rPr sz="2400" u="none" dirty="0"/>
              <a:t> </a:t>
            </a:r>
            <a:r>
              <a:rPr u="none" dirty="0"/>
              <a:t> </a:t>
            </a:r>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60" y="1926733"/>
            <a:ext cx="5528737" cy="652147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22433" y="1926733"/>
            <a:ext cx="935176" cy="62231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7" name="Shape 13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38" name="Shape 138"/>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39" name="Shape 139"/>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40000"/>
              </a:lnSpc>
              <a:defRPr sz="3800" b="1">
                <a:solidFill>
                  <a:srgbClr val="56486A"/>
                </a:solidFill>
                <a:latin typeface="Helvetica"/>
                <a:ea typeface="Helvetica"/>
                <a:cs typeface="Helvetica"/>
                <a:sym typeface="Helvetica"/>
              </a:defRPr>
            </a:pPr>
            <a:r>
              <a:rPr dirty="0"/>
              <a:t>DNACPR decisions and discussions have led to:</a:t>
            </a:r>
          </a:p>
          <a:p>
            <a:pPr algn="l" defTabSz="457200">
              <a:defRPr sz="3800" b="1">
                <a:solidFill>
                  <a:srgbClr val="56486A"/>
                </a:solidFill>
                <a:latin typeface="Helvetica"/>
                <a:ea typeface="Helvetica"/>
                <a:cs typeface="Helvetica"/>
                <a:sym typeface="Helvetica"/>
              </a:defRPr>
            </a:pPr>
            <a:endParaRPr dirty="0"/>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 </a:t>
            </a:r>
            <a:r>
              <a:rPr lang="en-GB" dirty="0"/>
              <a:t>n</a:t>
            </a:r>
            <a:r>
              <a:rPr dirty="0" err="1"/>
              <a:t>egative</a:t>
            </a:r>
            <a:r>
              <a:rPr dirty="0"/>
              <a:t> patient/public perceptions</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 </a:t>
            </a:r>
            <a:r>
              <a:rPr lang="en-GB" dirty="0"/>
              <a:t>n</a:t>
            </a:r>
            <a:r>
              <a:rPr dirty="0" err="1"/>
              <a:t>egative</a:t>
            </a:r>
            <a:r>
              <a:rPr dirty="0"/>
              <a:t> clinicians’ perceptions</a:t>
            </a:r>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 </a:t>
            </a:r>
            <a:r>
              <a:rPr lang="en-GB" dirty="0"/>
              <a:t>c</a:t>
            </a:r>
            <a:r>
              <a:rPr dirty="0" err="1"/>
              <a:t>omplaints</a:t>
            </a:r>
            <a:endParaRPr dirty="0"/>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 </a:t>
            </a:r>
            <a:r>
              <a:rPr lang="en-GB" dirty="0"/>
              <a:t>l</a:t>
            </a:r>
            <a:r>
              <a:rPr dirty="0" err="1"/>
              <a:t>itigation</a:t>
            </a:r>
            <a:endParaRPr dirty="0"/>
          </a:p>
          <a:p>
            <a:pPr marL="444499" indent="-444499"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 </a:t>
            </a:r>
            <a:r>
              <a:rPr lang="en-GB" dirty="0"/>
              <a:t>n</a:t>
            </a:r>
            <a:r>
              <a:rPr dirty="0" err="1"/>
              <a:t>egative</a:t>
            </a:r>
            <a:r>
              <a:rPr dirty="0"/>
              <a:t> media reports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1" name="Shape 14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42" name="Shape 142"/>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43" name="Shape 14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40000"/>
              </a:lnSpc>
              <a:defRPr sz="3800" b="1">
                <a:solidFill>
                  <a:srgbClr val="56486A"/>
                </a:solidFill>
                <a:latin typeface="Helvetica"/>
                <a:ea typeface="Helvetica"/>
                <a:cs typeface="Helvetica"/>
                <a:sym typeface="Helvetica"/>
              </a:defRPr>
            </a:pPr>
            <a:r>
              <a:rPr dirty="0"/>
              <a:t>Common themes</a:t>
            </a:r>
          </a:p>
          <a:p>
            <a:pPr algn="l" defTabSz="457200">
              <a:spcBef>
                <a:spcPts val="300"/>
              </a:spcBef>
              <a:defRPr sz="3800" b="1">
                <a:solidFill>
                  <a:srgbClr val="56486A"/>
                </a:solidFill>
                <a:latin typeface="Helvetica"/>
                <a:ea typeface="Helvetica"/>
                <a:cs typeface="Helvetica"/>
                <a:sym typeface="Helvetica"/>
              </a:defRPr>
            </a:pPr>
            <a:endParaRPr dirty="0"/>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Poor or absent communication</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Bad decision-making</a:t>
            </a:r>
          </a:p>
          <a:p>
            <a:pPr marL="469194" indent="-469194" algn="l" defTabSz="457200">
              <a:lnSpc>
                <a:spcPct val="140000"/>
              </a:lnSpc>
              <a:spcBef>
                <a:spcPts val="300"/>
              </a:spcBef>
              <a:buSzPct val="150000"/>
              <a:buChar char="•"/>
              <a:defRPr sz="3800">
                <a:solidFill>
                  <a:srgbClr val="56486A"/>
                </a:solidFill>
                <a:latin typeface="Helvetica"/>
                <a:ea typeface="Helvetica"/>
                <a:cs typeface="Helvetica"/>
                <a:sym typeface="Helvetica"/>
              </a:defRPr>
            </a:pPr>
            <a:r>
              <a:rPr dirty="0"/>
              <a:t>Poor or absent documentation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5" name="Shape 14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46" name="Shape 146"/>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47" name="Shape 147"/>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49" name="Shape 149"/>
          <p:cNvSpPr/>
          <p:nvPr/>
        </p:nvSpPr>
        <p:spPr>
          <a:xfrm>
            <a:off x="5860446" y="1590173"/>
            <a:ext cx="6834493" cy="5750213"/>
          </a:xfrm>
          <a:prstGeom prst="roundRect">
            <a:avLst>
              <a:gd name="adj" fmla="val 974"/>
            </a:avLst>
          </a:prstGeom>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r>
              <a:rPr lang="en-GB" dirty="0"/>
              <a:t>   </a:t>
            </a:r>
            <a:r>
              <a:rPr dirty="0"/>
              <a:t>Court of Appeal 2014</a:t>
            </a:r>
          </a:p>
          <a:p>
            <a:pPr algn="l" defTabSz="457200">
              <a:lnSpc>
                <a:spcPct val="110000"/>
              </a:lnSpc>
              <a:defRPr sz="3800">
                <a:solidFill>
                  <a:srgbClr val="56486A"/>
                </a:solidFill>
                <a:latin typeface="Helvetica"/>
                <a:ea typeface="Helvetica"/>
                <a:cs typeface="Helvetica"/>
                <a:sym typeface="Helvetica"/>
              </a:defRPr>
            </a:pPr>
            <a:endParaRPr dirty="0"/>
          </a:p>
          <a:p>
            <a:pPr algn="l" defTabSz="457200">
              <a:lnSpc>
                <a:spcPct val="110000"/>
              </a:lnSpc>
              <a:defRPr sz="3800" b="1">
                <a:solidFill>
                  <a:srgbClr val="56486A"/>
                </a:solidFill>
                <a:latin typeface="Helvetica"/>
                <a:ea typeface="Helvetica"/>
                <a:cs typeface="Helvetica"/>
                <a:sym typeface="Helvetica"/>
              </a:defRPr>
            </a:pPr>
            <a:r>
              <a:rPr lang="en-GB" dirty="0"/>
              <a:t>     </a:t>
            </a:r>
            <a:r>
              <a:rPr dirty="0"/>
              <a:t>DNACPR decisions</a:t>
            </a:r>
          </a:p>
        </p:txBody>
      </p:sp>
      <p:sp>
        <p:nvSpPr>
          <p:cNvPr id="150" name="Shape 150"/>
          <p:cNvSpPr/>
          <p:nvPr/>
        </p:nvSpPr>
        <p:spPr>
          <a:xfrm>
            <a:off x="6182967" y="4238408"/>
            <a:ext cx="6285452" cy="2724584"/>
          </a:xfrm>
          <a:prstGeom prst="roundRect">
            <a:avLst>
              <a:gd name="adj" fmla="val 3392"/>
            </a:avLst>
          </a:prstGeom>
          <a:solidFill>
            <a:schemeClr val="accent3">
              <a:satOff val="18648"/>
              <a:lumOff val="5971"/>
            </a:schemeClr>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rPr dirty="0"/>
              <a:t>“… presumption in favour of patient involvement...”</a:t>
            </a:r>
          </a:p>
        </p:txBody>
      </p:sp>
      <p:pic>
        <p:nvPicPr>
          <p:cNvPr id="8" name="Picture 5" descr="j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39" y="2072033"/>
            <a:ext cx="4791872" cy="613516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2" name="Shape 152"/>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53" name="Shape 153"/>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54" name="Shape 154"/>
          <p:cNvSpPr/>
          <p:nvPr/>
        </p:nvSpPr>
        <p:spPr>
          <a:xfrm>
            <a:off x="253677" y="4341261"/>
            <a:ext cx="12442299" cy="1396707"/>
          </a:xfrm>
          <a:prstGeom prst="roundRect">
            <a:avLst>
              <a:gd name="adj" fmla="val 6616"/>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defTabSz="457200">
              <a:lnSpc>
                <a:spcPct val="110000"/>
              </a:lnSpc>
              <a:defRPr sz="3800">
                <a:solidFill>
                  <a:srgbClr val="56486A"/>
                </a:solidFill>
                <a:latin typeface="Helvetica"/>
                <a:ea typeface="Helvetica"/>
                <a:cs typeface="Helvetica"/>
                <a:sym typeface="Helvetica"/>
              </a:defRPr>
            </a:lvl1pPr>
          </a:lstStyle>
          <a:p>
            <a:r>
              <a:rPr dirty="0"/>
              <a:t>… fewer DNACPR decisions…</a:t>
            </a:r>
          </a:p>
        </p:txBody>
      </p:sp>
      <p:sp>
        <p:nvSpPr>
          <p:cNvPr id="156" name="Shape 156"/>
          <p:cNvSpPr/>
          <p:nvPr/>
        </p:nvSpPr>
        <p:spPr>
          <a:xfrm>
            <a:off x="253677" y="5989505"/>
            <a:ext cx="12442299" cy="2935554"/>
          </a:xfrm>
          <a:prstGeom prst="roundRect">
            <a:avLst>
              <a:gd name="adj" fmla="val 3440"/>
            </a:avLst>
          </a:prstGeom>
          <a:solidFill>
            <a:srgbClr val="FF99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defTabSz="457200">
              <a:lnSpc>
                <a:spcPct val="110000"/>
              </a:lnSpc>
              <a:defRPr sz="3800" b="1">
                <a:solidFill>
                  <a:srgbClr val="56486A"/>
                </a:solidFill>
                <a:latin typeface="Helvetica"/>
                <a:ea typeface="Helvetica"/>
                <a:cs typeface="Helvetica"/>
                <a:sym typeface="Helvetica"/>
              </a:defRPr>
            </a:pPr>
            <a:r>
              <a:rPr sz="4400" dirty="0">
                <a:latin typeface="Calibri" panose="020F0502020204030204" pitchFamily="34" charset="0"/>
              </a:rPr>
              <a:t>...but surely leaving someone ‘for CPR’ </a:t>
            </a:r>
          </a:p>
          <a:p>
            <a:pPr defTabSz="457200">
              <a:lnSpc>
                <a:spcPct val="110000"/>
              </a:lnSpc>
              <a:defRPr sz="3800" b="1">
                <a:solidFill>
                  <a:srgbClr val="56486A"/>
                </a:solidFill>
                <a:latin typeface="Helvetica"/>
                <a:ea typeface="Helvetica"/>
                <a:cs typeface="Helvetica"/>
                <a:sym typeface="Helvetica"/>
              </a:defRPr>
            </a:pPr>
            <a:r>
              <a:rPr sz="4400" dirty="0">
                <a:latin typeface="Calibri" panose="020F0502020204030204" pitchFamily="34" charset="0"/>
              </a:rPr>
              <a:t>when they may not want it is no less </a:t>
            </a:r>
          </a:p>
          <a:p>
            <a:pPr defTabSz="457200">
              <a:lnSpc>
                <a:spcPct val="110000"/>
              </a:lnSpc>
              <a:defRPr sz="3800" b="1">
                <a:solidFill>
                  <a:srgbClr val="56486A"/>
                </a:solidFill>
                <a:latin typeface="Helvetica"/>
                <a:ea typeface="Helvetica"/>
                <a:cs typeface="Helvetica"/>
                <a:sym typeface="Helvetica"/>
              </a:defRPr>
            </a:pPr>
            <a:r>
              <a:rPr sz="4400" dirty="0">
                <a:latin typeface="Calibri" panose="020F0502020204030204" pitchFamily="34" charset="0"/>
              </a:rPr>
              <a:t>a breach of their human rights</a:t>
            </a:r>
          </a:p>
        </p:txBody>
      </p:sp>
      <p:sp>
        <p:nvSpPr>
          <p:cNvPr id="157" name="Shape 157"/>
          <p:cNvSpPr/>
          <p:nvPr/>
        </p:nvSpPr>
        <p:spPr>
          <a:xfrm>
            <a:off x="306880" y="1668057"/>
            <a:ext cx="12416669" cy="1396708"/>
          </a:xfrm>
          <a:prstGeom prst="roundRect">
            <a:avLst>
              <a:gd name="adj" fmla="val 6616"/>
            </a:avLst>
          </a:prstGeom>
          <a:solidFill>
            <a:schemeClr val="accent3">
              <a:satOff val="18648"/>
              <a:lumOff val="5971"/>
            </a:schemeClr>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defTabSz="457200">
              <a:lnSpc>
                <a:spcPct val="110000"/>
              </a:lnSpc>
              <a:defRPr sz="3000" b="1">
                <a:solidFill>
                  <a:srgbClr val="56486A"/>
                </a:solidFill>
                <a:latin typeface="Helvetica"/>
                <a:ea typeface="Helvetica"/>
                <a:cs typeface="Helvetica"/>
                <a:sym typeface="Helvetica"/>
              </a:defRPr>
            </a:lvl1pPr>
          </a:lstStyle>
          <a:p>
            <a:r>
              <a:rPr sz="3600" dirty="0"/>
              <a:t>“… presumption in favour of patient involvement...”</a:t>
            </a:r>
          </a:p>
        </p:txBody>
      </p:sp>
      <p:sp>
        <p:nvSpPr>
          <p:cNvPr id="2" name="Down Arrow 1"/>
          <p:cNvSpPr/>
          <p:nvPr/>
        </p:nvSpPr>
        <p:spPr>
          <a:xfrm>
            <a:off x="6232510" y="3190533"/>
            <a:ext cx="484632" cy="978408"/>
          </a:xfrm>
          <a:prstGeom prst="downArrow">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9" name="Shape 15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Background</a:t>
            </a:r>
          </a:p>
        </p:txBody>
      </p:sp>
      <p:sp>
        <p:nvSpPr>
          <p:cNvPr id="160" name="Shape 160"/>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61" name="Shape 16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63" name="Shape 163"/>
          <p:cNvSpPr/>
          <p:nvPr/>
        </p:nvSpPr>
        <p:spPr>
          <a:xfrm>
            <a:off x="5350666" y="1530419"/>
            <a:ext cx="7041901" cy="7401778"/>
          </a:xfrm>
          <a:prstGeom prst="roundRect">
            <a:avLst>
              <a:gd name="adj" fmla="val 1312"/>
            </a:avLst>
          </a:prstGeom>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lang="en-GB" sz="800" dirty="0"/>
          </a:p>
          <a:p>
            <a:pPr algn="l" defTabSz="457200">
              <a:lnSpc>
                <a:spcPct val="110000"/>
              </a:lnSpc>
              <a:defRPr sz="3800" b="1">
                <a:solidFill>
                  <a:srgbClr val="56486A"/>
                </a:solidFill>
                <a:latin typeface="Helvetica"/>
                <a:ea typeface="Helvetica"/>
                <a:cs typeface="Helvetica"/>
                <a:sym typeface="Helvetica"/>
              </a:defRPr>
            </a:pPr>
            <a:r>
              <a:rPr dirty="0"/>
              <a:t>National guidance on </a:t>
            </a:r>
          </a:p>
          <a:p>
            <a:pPr algn="l" defTabSz="457200">
              <a:lnSpc>
                <a:spcPct val="110000"/>
              </a:lnSpc>
              <a:defRPr sz="3800" b="1">
                <a:solidFill>
                  <a:srgbClr val="56486A"/>
                </a:solidFill>
                <a:latin typeface="Helvetica"/>
                <a:ea typeface="Helvetica"/>
                <a:cs typeface="Helvetica"/>
                <a:sym typeface="Helvetica"/>
              </a:defRPr>
            </a:pPr>
            <a:r>
              <a:rPr dirty="0"/>
              <a:t>CPR decisions</a:t>
            </a:r>
          </a:p>
          <a:p>
            <a:pPr algn="l" defTabSz="457200">
              <a:lnSpc>
                <a:spcPct val="110000"/>
              </a:lnSpc>
              <a:defRPr sz="3800">
                <a:solidFill>
                  <a:srgbClr val="56486A"/>
                </a:solidFill>
                <a:latin typeface="Helvetica"/>
                <a:ea typeface="Helvetica"/>
                <a:cs typeface="Helvetica"/>
                <a:sym typeface="Helvetica"/>
              </a:defRPr>
            </a:pPr>
            <a:endParaRPr dirty="0"/>
          </a:p>
        </p:txBody>
      </p:sp>
      <p:sp>
        <p:nvSpPr>
          <p:cNvPr id="164" name="Shape 164"/>
          <p:cNvSpPr/>
          <p:nvPr/>
        </p:nvSpPr>
        <p:spPr>
          <a:xfrm>
            <a:off x="5728890" y="3944944"/>
            <a:ext cx="6681381" cy="3846773"/>
          </a:xfrm>
          <a:prstGeom prst="roundRect">
            <a:avLst>
              <a:gd name="adj" fmla="val 2791"/>
            </a:avLst>
          </a:prstGeom>
          <a:solidFill>
            <a:schemeClr val="accent3">
              <a:satOff val="18648"/>
              <a:lumOff val="5971"/>
            </a:schemeClr>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rPr dirty="0"/>
              <a:t>“Where no explicit decision… </a:t>
            </a:r>
            <a:endParaRPr lang="en-GB" dirty="0"/>
          </a:p>
          <a:p>
            <a:r>
              <a:rPr lang="en-US" dirty="0"/>
              <a:t>  …</a:t>
            </a:r>
            <a:r>
              <a:rPr dirty="0"/>
              <a:t>there should be an initial presumption in favour of CPR.”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743" y="1977470"/>
            <a:ext cx="4682768" cy="6659534"/>
          </a:xfrm>
          <a:prstGeom prst="rect">
            <a:avLst/>
          </a:prstGeom>
          <a:ln>
            <a:solidFill>
              <a:schemeClr val="tx1"/>
            </a:solidFill>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1611</TotalTime>
  <Words>698</Words>
  <Application>Microsoft Office PowerPoint</Application>
  <PresentationFormat>Custom</PresentationFormat>
  <Paragraphs>241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Pitcher</dc:creator>
  <cp:lastModifiedBy>Jacquie Batchford</cp:lastModifiedBy>
  <cp:revision>22</cp:revision>
  <dcterms:modified xsi:type="dcterms:W3CDTF">2020-06-19T08:28:58Z</dcterms:modified>
</cp:coreProperties>
</file>