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1" r:id="rId5"/>
    <p:sldId id="259" r:id="rId6"/>
    <p:sldId id="260" r:id="rId7"/>
    <p:sldId id="261" r:id="rId8"/>
    <p:sldId id="262" r:id="rId9"/>
    <p:sldId id="272" r:id="rId10"/>
    <p:sldId id="273" r:id="rId11"/>
    <p:sldId id="274" r:id="rId12"/>
    <p:sldId id="265" r:id="rId13"/>
    <p:sldId id="266" r:id="rId14"/>
    <p:sldId id="267" r:id="rId15"/>
    <p:sldId id="268" r:id="rId16"/>
    <p:sldId id="269" r:id="rId17"/>
    <p:sldId id="270"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82"/>
  </p:normalViewPr>
  <p:slideViewPr>
    <p:cSldViewPr snapToGrid="0">
      <p:cViewPr varScale="1">
        <p:scale>
          <a:sx n="72" d="100"/>
          <a:sy n="72" d="100"/>
        </p:scale>
        <p:origin x="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19" name="Shape 119"/>
          <p:cNvSpPr/>
          <p:nvPr/>
        </p:nvSpPr>
        <p:spPr>
          <a:xfrm>
            <a:off x="281251" y="247881"/>
            <a:ext cx="12442298" cy="1145059"/>
          </a:xfrm>
          <a:prstGeom prst="roundRect">
            <a:avLst>
              <a:gd name="adj" fmla="val 7979"/>
            </a:avLst>
          </a:prstGeom>
          <a:solidFill>
            <a:srgbClr val="FFFFFF"/>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complete a </a:t>
            </a:r>
            <a:r>
              <a:rPr lang="en-GB" dirty="0"/>
              <a:t>            form</a:t>
            </a:r>
            <a:endParaRPr dirty="0"/>
          </a:p>
        </p:txBody>
      </p:sp>
      <p:sp>
        <p:nvSpPr>
          <p:cNvPr id="120" name="Shape 120"/>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pPr algn="ctr"/>
            <a:endParaRPr lang="en-GB" dirty="0"/>
          </a:p>
          <a:p>
            <a:pPr algn="ctr"/>
            <a:endParaRPr lang="en-GB" dirty="0"/>
          </a:p>
          <a:p>
            <a:pPr algn="ctr"/>
            <a:endParaRPr lang="en-GB" dirty="0"/>
          </a:p>
          <a:p>
            <a:pPr algn="ctr"/>
            <a:endParaRPr lang="en-GB" dirty="0"/>
          </a:p>
          <a:p>
            <a:pPr algn="ctr"/>
            <a:endParaRPr lang="en-GB" dirty="0"/>
          </a:p>
          <a:p>
            <a:pPr algn="ctr"/>
            <a:r>
              <a:rPr dirty="0"/>
              <a:t>A step-by-step guide</a:t>
            </a:r>
          </a:p>
        </p:txBody>
      </p:sp>
      <p:sp>
        <p:nvSpPr>
          <p:cNvPr id="121" name="Shape 121"/>
          <p:cNvSpPr/>
          <p:nvPr/>
        </p:nvSpPr>
        <p:spPr>
          <a:xfrm>
            <a:off x="4381665" y="9069676"/>
            <a:ext cx="4241469"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a:t>
            </a:r>
            <a:r>
              <a:rPr lang="en-GB" dirty="0"/>
              <a:t> (version 1.0)</a:t>
            </a:r>
            <a:endParaRP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5647" y="511389"/>
            <a:ext cx="1897925" cy="60448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3" name="Shape 18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4c</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184" name="Shape 184"/>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Helvetica"/>
                <a:ea typeface="Helvetica"/>
                <a:cs typeface="Helvetica"/>
                <a:sym typeface="Helvetica"/>
              </a:rPr>
              <a:t>ReSPECT</a:t>
            </a:r>
          </a:p>
        </p:txBody>
      </p:sp>
      <p:sp>
        <p:nvSpPr>
          <p:cNvPr id="185" name="Shape 185"/>
          <p:cNvSpPr/>
          <p:nvPr/>
        </p:nvSpPr>
        <p:spPr>
          <a:xfrm>
            <a:off x="281251" y="1585403"/>
            <a:ext cx="12442299" cy="7463328"/>
          </a:xfrm>
          <a:prstGeom prst="roundRect">
            <a:avLst>
              <a:gd name="adj" fmla="val 1686"/>
            </a:avLst>
          </a:prstGeom>
          <a:solidFill>
            <a:srgbClr val="FFFFFF"/>
          </a:solidFill>
          <a:ln w="12700">
            <a:miter lim="400000"/>
          </a:ln>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b="1">
                <a:solidFill>
                  <a:srgbClr val="56486A"/>
                </a:solidFill>
                <a:latin typeface="Helvetica"/>
                <a:ea typeface="Helvetica"/>
                <a:cs typeface="Helvetica"/>
                <a:sym typeface="Helvetica"/>
              </a:defRPr>
            </a:pPr>
            <a:endParaRPr kumimoji="0" sz="3800" b="1" i="0" u="none" strike="noStrike" kern="0" cap="none" spc="0" normalizeH="0" baseline="0" noProof="0">
              <a:ln>
                <a:noFill/>
              </a:ln>
              <a:solidFill>
                <a:srgbClr val="56486A"/>
              </a:solidFill>
              <a:effectLst/>
              <a:uLnTx/>
              <a:uFillTx/>
              <a:latin typeface="Helvetica"/>
              <a:ea typeface="Helvetica"/>
              <a:cs typeface="Helvetica"/>
              <a:sym typeface="Helvetica"/>
            </a:endParaRPr>
          </a:p>
        </p:txBody>
      </p:sp>
      <p:pic>
        <p:nvPicPr>
          <p:cNvPr id="186" name="ReSPECT Form.png"/>
          <p:cNvPicPr>
            <a:picLocks noChangeAspect="1"/>
          </p:cNvPicPr>
          <p:nvPr/>
        </p:nvPicPr>
        <p:blipFill>
          <a:blip r:embed="rId2">
            <a:extLst/>
          </a:blip>
          <a:srcRect t="74835" b="818"/>
          <a:stretch>
            <a:fillRect/>
          </a:stretch>
        </p:blipFill>
        <p:spPr>
          <a:xfrm>
            <a:off x="572350" y="3062894"/>
            <a:ext cx="11804950" cy="4064176"/>
          </a:xfrm>
          <a:prstGeom prst="rect">
            <a:avLst/>
          </a:prstGeom>
          <a:ln w="12700">
            <a:miter lim="400000"/>
          </a:ln>
        </p:spPr>
      </p:pic>
      <p:sp>
        <p:nvSpPr>
          <p:cNvPr id="15" name="Shape 187"/>
          <p:cNvSpPr/>
          <p:nvPr/>
        </p:nvSpPr>
        <p:spPr>
          <a:xfrm>
            <a:off x="1029384" y="1824244"/>
            <a:ext cx="10890882" cy="863373"/>
          </a:xfrm>
          <a:prstGeom prst="roundRect">
            <a:avLst>
              <a:gd name="adj" fmla="val 3335"/>
            </a:avLst>
          </a:prstGeom>
          <a:solidFill>
            <a:srgbClr val="FFFFFF"/>
          </a:solidFill>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b="0" i="0" u="none" strike="noStrike" kern="0" cap="none" spc="0" normalizeH="0" baseline="0" noProof="0" dirty="0">
                <a:ln>
                  <a:noFill/>
                </a:ln>
                <a:solidFill>
                  <a:srgbClr val="56486A"/>
                </a:solidFill>
                <a:effectLst/>
                <a:uLnTx/>
                <a:uFillTx/>
                <a:latin typeface="Arial" charset="0"/>
                <a:ea typeface="Arial" charset="0"/>
                <a:cs typeface="Arial" charset="0"/>
                <a:sym typeface="Helvetica"/>
              </a:rPr>
              <a:t>Sign a recommendation about CPR </a:t>
            </a:r>
          </a:p>
        </p:txBody>
      </p:sp>
      <p:sp>
        <p:nvSpPr>
          <p:cNvPr id="2" name="Down Arrow 1"/>
          <p:cNvSpPr/>
          <p:nvPr/>
        </p:nvSpPr>
        <p:spPr>
          <a:xfrm>
            <a:off x="2710377" y="2687616"/>
            <a:ext cx="43922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19" name="Down Arrow 18"/>
          <p:cNvSpPr/>
          <p:nvPr/>
        </p:nvSpPr>
        <p:spPr>
          <a:xfrm>
            <a:off x="10091663" y="2687616"/>
            <a:ext cx="40700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
        <p:nvSpPr>
          <p:cNvPr id="20" name="Shape 189"/>
          <p:cNvSpPr/>
          <p:nvPr/>
        </p:nvSpPr>
        <p:spPr>
          <a:xfrm>
            <a:off x="1350819" y="7361431"/>
            <a:ext cx="10224654" cy="1452939"/>
          </a:xfrm>
          <a:prstGeom prst="roundRect">
            <a:avLst>
              <a:gd name="adj" fmla="val 1750"/>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lvl="0" defTabSz="914400" hangingPunct="1">
              <a:defRPr/>
            </a:pPr>
            <a:r>
              <a:rPr lang="en-US" sz="2400" dirty="0">
                <a:solidFill>
                  <a:schemeClr val="accent6">
                    <a:lumMod val="75000"/>
                  </a:schemeClr>
                </a:solidFill>
                <a:latin typeface="Arial" charset="0"/>
                <a:ea typeface="Arial" charset="0"/>
                <a:cs typeface="Arial" charset="0"/>
                <a:sym typeface="Helvetica"/>
              </a:rPr>
              <a:t>The middle box is for use only in those children in whom a need for a modified CPR sequence has been identified and agreed</a:t>
            </a:r>
          </a:p>
        </p:txBody>
      </p:sp>
      <p:sp>
        <p:nvSpPr>
          <p:cNvPr id="3" name="Up Arrow 2"/>
          <p:cNvSpPr/>
          <p:nvPr/>
        </p:nvSpPr>
        <p:spPr>
          <a:xfrm>
            <a:off x="6163835" y="6637867"/>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Tree>
    <p:extLst>
      <p:ext uri="{BB962C8B-B14F-4D97-AF65-F5344CB8AC3E}">
        <p14:creationId xmlns:p14="http://schemas.microsoft.com/office/powerpoint/2010/main" val="5095877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1" name="Shape 19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a:t>
            </a:r>
          </a:p>
        </p:txBody>
      </p:sp>
      <p:sp>
        <p:nvSpPr>
          <p:cNvPr id="192" name="Shape 192"/>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Helvetica"/>
                <a:ea typeface="Helvetica"/>
                <a:cs typeface="Helvetica"/>
                <a:sym typeface="Helvetica"/>
              </a:rPr>
              <a:t>ReSPECT</a:t>
            </a:r>
          </a:p>
        </p:txBody>
      </p:sp>
      <p:sp>
        <p:nvSpPr>
          <p:cNvPr id="193" name="Shape 193"/>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endParaRPr kumimoji="0" lang="en-GB" sz="3800" b="0"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Having completed discussion,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shared decision-making and </a:t>
            </a: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recording…</a:t>
            </a:r>
          </a:p>
          <a:p>
            <a:pPr marL="0" marR="0" lvl="0" indent="0" algn="l" defTabSz="457200" eaLnBrk="1" fontAlgn="auto" latinLnBrk="0" hangingPunct="1">
              <a:lnSpc>
                <a:spcPct val="110000"/>
              </a:lnSpc>
              <a:spcBef>
                <a:spcPts val="0"/>
              </a:spcBef>
              <a:spcAft>
                <a:spcPts val="0"/>
              </a:spcAft>
              <a:buClrTx/>
              <a:buSzTx/>
              <a:buFontTx/>
              <a:buNone/>
              <a:tabLst/>
              <a:defRPr sz="3800" b="1">
                <a:solidFill>
                  <a:srgbClr val="56486A"/>
                </a:solidFill>
                <a:latin typeface="Helvetica"/>
                <a:ea typeface="Helvetica"/>
                <a:cs typeface="Helvetica"/>
                <a:sym typeface="Helvetica"/>
              </a:defRPr>
            </a:pPr>
            <a:endParaRPr kumimoji="0" sz="3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algn="l" defTabSz="457200" eaLnBrk="1" fontAlgn="auto" latinLnBrk="0" hangingPunct="1">
              <a:lnSpc>
                <a:spcPct val="110000"/>
              </a:lnSpc>
              <a:spcBef>
                <a:spcPts val="0"/>
              </a:spcBef>
              <a:spcAft>
                <a:spcPts val="0"/>
              </a:spcAft>
              <a:buClrTx/>
              <a:buSzTx/>
              <a:buFontTx/>
              <a:buNone/>
              <a:tabLst/>
              <a:defRPr sz="3800">
                <a:solidFill>
                  <a:srgbClr val="56486A"/>
                </a:solidFill>
                <a:latin typeface="Helvetica"/>
                <a:ea typeface="Helvetica"/>
                <a:cs typeface="Helvetica"/>
                <a:sym typeface="Helvetica"/>
              </a:defRPr>
            </a:pP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 turn over the form to verify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the basis for the agreed </a:t>
            </a:r>
            <a:b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br>
            <a:r>
              <a:rPr kumimoji="0" sz="3800" b="0" i="0" u="none" strike="noStrike" kern="0" cap="none" spc="0" normalizeH="0" baseline="0" noProof="0" dirty="0">
                <a:ln>
                  <a:noFill/>
                </a:ln>
                <a:solidFill>
                  <a:srgbClr val="56486A"/>
                </a:solidFill>
                <a:effectLst/>
                <a:uLnTx/>
                <a:uFillTx/>
                <a:latin typeface="Helvetica"/>
                <a:ea typeface="Helvetica"/>
                <a:cs typeface="Helvetica"/>
                <a:sym typeface="Helvetica"/>
              </a:rPr>
              <a:t>recommendations</a:t>
            </a:r>
          </a:p>
        </p:txBody>
      </p:sp>
      <p:pic>
        <p:nvPicPr>
          <p:cNvPr id="194" name="ReSPECT Form.jpg"/>
          <p:cNvPicPr>
            <a:picLocks noChangeAspect="1"/>
          </p:cNvPicPr>
          <p:nvPr/>
        </p:nvPicPr>
        <p:blipFill>
          <a:blip r:embed="rId2">
            <a:extLst/>
          </a:blip>
          <a:stretch>
            <a:fillRect/>
          </a:stretch>
        </p:blipFill>
        <p:spPr>
          <a:xfrm>
            <a:off x="8376976" y="1840726"/>
            <a:ext cx="4119681" cy="5825694"/>
          </a:xfrm>
          <a:prstGeom prst="rect">
            <a:avLst/>
          </a:prstGeom>
          <a:ln w="12700">
            <a:miter lim="400000"/>
          </a:ln>
        </p:spPr>
      </p:pic>
      <p:sp>
        <p:nvSpPr>
          <p:cNvPr id="7" name="Right Arrow 6"/>
          <p:cNvSpPr/>
          <p:nvPr/>
        </p:nvSpPr>
        <p:spPr>
          <a:xfrm>
            <a:off x="7119850" y="4360466"/>
            <a:ext cx="555313" cy="393107"/>
          </a:xfrm>
          <a:prstGeom prst="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53307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4" name="Shape 18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5</a:t>
            </a:r>
          </a:p>
        </p:txBody>
      </p:sp>
      <p:sp>
        <p:nvSpPr>
          <p:cNvPr id="185" name="Shape 185"/>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86" name="Shape 186"/>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187" name="ReSPECT Form.jpg"/>
          <p:cNvPicPr>
            <a:picLocks noChangeAspect="1"/>
          </p:cNvPicPr>
          <p:nvPr/>
        </p:nvPicPr>
        <p:blipFill>
          <a:blip r:embed="rId2">
            <a:extLst/>
          </a:blip>
          <a:srcRect b="84906"/>
          <a:stretch>
            <a:fillRect/>
          </a:stretch>
        </p:blipFill>
        <p:spPr>
          <a:xfrm>
            <a:off x="612471" y="3905523"/>
            <a:ext cx="11724710" cy="2502582"/>
          </a:xfrm>
          <a:prstGeom prst="rect">
            <a:avLst/>
          </a:prstGeom>
          <a:ln w="12700">
            <a:miter lim="400000"/>
          </a:ln>
        </p:spPr>
      </p:pic>
      <p:sp>
        <p:nvSpPr>
          <p:cNvPr id="188" name="Shape 188"/>
          <p:cNvSpPr/>
          <p:nvPr/>
        </p:nvSpPr>
        <p:spPr>
          <a:xfrm>
            <a:off x="1045220" y="1883286"/>
            <a:ext cx="10890883" cy="1620583"/>
          </a:xfrm>
          <a:prstGeom prst="roundRect">
            <a:avLst>
              <a:gd name="adj" fmla="val 1777"/>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If you suspect that the person does not have capacity to participate in decisions about these matters make a formal capacity assessment and record it in the health record</a:t>
            </a:r>
          </a:p>
        </p:txBody>
      </p:sp>
      <p:sp>
        <p:nvSpPr>
          <p:cNvPr id="190" name="Shape 190"/>
          <p:cNvSpPr/>
          <p:nvPr/>
        </p:nvSpPr>
        <p:spPr>
          <a:xfrm>
            <a:off x="1045220" y="6813633"/>
            <a:ext cx="10933346" cy="1620583"/>
          </a:xfrm>
          <a:prstGeom prst="roundRect">
            <a:avLst>
              <a:gd name="adj" fmla="val 1777"/>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Ask whether or not they have a legal proxy to participate in decision-making on their behalf if they lose or have lost capacity</a:t>
            </a:r>
            <a:r>
              <a:rPr lang="en-GB" b="0" dirty="0">
                <a:latin typeface="Arial" charset="0"/>
                <a:ea typeface="Arial" charset="0"/>
                <a:cs typeface="Arial" charset="0"/>
              </a:rPr>
              <a:t> - </a:t>
            </a:r>
            <a:r>
              <a:rPr lang="en-GB" b="0" dirty="0" err="1">
                <a:latin typeface="Arial" charset="0"/>
                <a:ea typeface="Arial" charset="0"/>
                <a:cs typeface="Arial" charset="0"/>
              </a:rPr>
              <a:t>i</a:t>
            </a:r>
            <a:r>
              <a:rPr b="0" dirty="0">
                <a:latin typeface="Arial" charset="0"/>
                <a:ea typeface="Arial" charset="0"/>
                <a:cs typeface="Arial" charset="0"/>
              </a:rPr>
              <a:t>f so, insert their contact details in section 8</a:t>
            </a:r>
          </a:p>
        </p:txBody>
      </p:sp>
      <p:sp>
        <p:nvSpPr>
          <p:cNvPr id="10" name="Down Arrow 9"/>
          <p:cNvSpPr/>
          <p:nvPr/>
        </p:nvSpPr>
        <p:spPr>
          <a:xfrm>
            <a:off x="10616829" y="3503868"/>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9966908" y="6046323"/>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mn-lt"/>
              <a:ea typeface="+mn-ea"/>
              <a:cs typeface="+mn-cs"/>
              <a:sym typeface="Helvetica Ligh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3" name="Shape 19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6</a:t>
            </a:r>
          </a:p>
        </p:txBody>
      </p:sp>
      <p:sp>
        <p:nvSpPr>
          <p:cNvPr id="194" name="Shape 194"/>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95" name="Shape 195"/>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196" name="ReSPECT Form.jpg"/>
          <p:cNvPicPr>
            <a:picLocks noChangeAspect="1"/>
          </p:cNvPicPr>
          <p:nvPr/>
        </p:nvPicPr>
        <p:blipFill>
          <a:blip r:embed="rId2">
            <a:alphaModFix amt="50110"/>
            <a:extLst/>
          </a:blip>
          <a:srcRect t="14402" b="49361"/>
          <a:stretch>
            <a:fillRect/>
          </a:stretch>
        </p:blipFill>
        <p:spPr>
          <a:xfrm>
            <a:off x="612471" y="2596753"/>
            <a:ext cx="11724710" cy="6007847"/>
          </a:xfrm>
          <a:prstGeom prst="rect">
            <a:avLst/>
          </a:prstGeom>
          <a:ln w="12700">
            <a:miter lim="400000"/>
          </a:ln>
        </p:spPr>
      </p:pic>
      <p:sp>
        <p:nvSpPr>
          <p:cNvPr id="197" name="Shape 197"/>
          <p:cNvSpPr/>
          <p:nvPr/>
        </p:nvSpPr>
        <p:spPr>
          <a:xfrm>
            <a:off x="7015501" y="2817855"/>
            <a:ext cx="5547573" cy="2263690"/>
          </a:xfrm>
          <a:prstGeom prst="roundRect">
            <a:avLst>
              <a:gd name="adj" fmla="val 1272"/>
            </a:avLst>
          </a:prstGeom>
          <a:solidFill>
            <a:srgbClr val="FFFFFF"/>
          </a:solidFill>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pPr>
              <a:spcAft>
                <a:spcPts val="600"/>
              </a:spcAft>
            </a:pPr>
            <a:r>
              <a:rPr b="0" dirty="0">
                <a:latin typeface="Arial" charset="0"/>
                <a:ea typeface="Arial" charset="0"/>
                <a:cs typeface="Arial" charset="0"/>
              </a:rPr>
              <a:t>Circle at least one of A, B, C, D to indicate any involvement of the person or their legal proxy</a:t>
            </a:r>
            <a:endParaRPr lang="en-GB" b="0" dirty="0">
              <a:latin typeface="Arial" charset="0"/>
              <a:ea typeface="Arial" charset="0"/>
              <a:cs typeface="Arial" charset="0"/>
            </a:endParaRPr>
          </a:p>
          <a:p>
            <a:r>
              <a:rPr b="0" dirty="0">
                <a:latin typeface="Arial" charset="0"/>
                <a:ea typeface="Arial" charset="0"/>
                <a:cs typeface="Arial" charset="0"/>
              </a:rPr>
              <a:t>C includes all recorded decisions that comply with capacity law</a:t>
            </a:r>
          </a:p>
        </p:txBody>
      </p:sp>
      <p:sp>
        <p:nvSpPr>
          <p:cNvPr id="198" name="Shape 198"/>
          <p:cNvSpPr/>
          <p:nvPr/>
        </p:nvSpPr>
        <p:spPr>
          <a:xfrm>
            <a:off x="7013475" y="5415929"/>
            <a:ext cx="5551625" cy="1950783"/>
          </a:xfrm>
          <a:prstGeom prst="roundRect">
            <a:avLst>
              <a:gd name="adj" fmla="val 1476"/>
            </a:avLst>
          </a:prstGeom>
          <a:solidFill>
            <a:srgbClr val="FFFFFF"/>
          </a:solidFill>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a:spcAft>
                <a:spcPts val="600"/>
              </a:spcAft>
            </a:pPr>
            <a:r>
              <a:rPr lang="en-US" sz="2400" dirty="0">
                <a:solidFill>
                  <a:schemeClr val="accent6">
                    <a:lumMod val="75000"/>
                  </a:schemeClr>
                </a:solidFill>
                <a:latin typeface="Arial" charset="0"/>
                <a:ea typeface="Arial" charset="0"/>
                <a:cs typeface="Arial" charset="0"/>
              </a:rPr>
              <a:t>If the plan has been made with no involvement of the person or their representative state valid for reasons for this</a:t>
            </a:r>
          </a:p>
        </p:txBody>
      </p:sp>
      <p:sp>
        <p:nvSpPr>
          <p:cNvPr id="200" name="Shape 200"/>
          <p:cNvSpPr/>
          <p:nvPr/>
        </p:nvSpPr>
        <p:spPr>
          <a:xfrm>
            <a:off x="7013475" y="7639315"/>
            <a:ext cx="5551625" cy="1145059"/>
          </a:xfrm>
          <a:prstGeom prst="roundRect">
            <a:avLst>
              <a:gd name="adj" fmla="val 2515"/>
            </a:avLst>
          </a:prstGeom>
          <a:solidFill>
            <a:srgbClr val="FFFFFF"/>
          </a:solidFill>
          <a:ln w="76200">
            <a:solidFill>
              <a:srgbClr val="041F43"/>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a:spcAft>
                <a:spcPts val="600"/>
              </a:spcAft>
            </a:pPr>
            <a:r>
              <a:rPr lang="en-US" sz="2400" dirty="0">
                <a:solidFill>
                  <a:schemeClr val="accent6">
                    <a:lumMod val="75000"/>
                  </a:schemeClr>
                </a:solidFill>
                <a:latin typeface="Arial" charset="0"/>
                <a:ea typeface="Arial" charset="0"/>
                <a:cs typeface="Arial" charset="0"/>
              </a:rPr>
              <a:t>Record dates of discussions and names and roles of those involved</a:t>
            </a:r>
          </a:p>
        </p:txBody>
      </p:sp>
      <p:sp>
        <p:nvSpPr>
          <p:cNvPr id="12" name="Left Arrow 11"/>
          <p:cNvSpPr/>
          <p:nvPr/>
        </p:nvSpPr>
        <p:spPr>
          <a:xfrm>
            <a:off x="6087899" y="3685974"/>
            <a:ext cx="978408" cy="484632"/>
          </a:xfrm>
          <a:prstGeom prst="left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Left Arrow 12"/>
          <p:cNvSpPr/>
          <p:nvPr/>
        </p:nvSpPr>
        <p:spPr>
          <a:xfrm>
            <a:off x="6025239" y="6145287"/>
            <a:ext cx="978408" cy="484632"/>
          </a:xfrm>
          <a:prstGeom prst="lef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Left Arrow 13"/>
          <p:cNvSpPr/>
          <p:nvPr/>
        </p:nvSpPr>
        <p:spPr>
          <a:xfrm>
            <a:off x="6013195" y="7665662"/>
            <a:ext cx="978408" cy="484632"/>
          </a:xfrm>
          <a:prstGeom prst="left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4" name="Shape 20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ReSPECT form </a:t>
            </a:r>
            <a:r>
              <a:rPr lang="en-GB" dirty="0"/>
              <a:t>– </a:t>
            </a:r>
            <a:r>
              <a:rPr dirty="0"/>
              <a:t>7</a:t>
            </a:r>
          </a:p>
        </p:txBody>
      </p:sp>
      <p:sp>
        <p:nvSpPr>
          <p:cNvPr id="205" name="Shape 205"/>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06" name="Shape 206"/>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7" name="ReSPECT Form.jpg"/>
          <p:cNvPicPr>
            <a:picLocks noChangeAspect="1"/>
          </p:cNvPicPr>
          <p:nvPr/>
        </p:nvPicPr>
        <p:blipFill>
          <a:blip r:embed="rId2">
            <a:extLst/>
          </a:blip>
          <a:srcRect t="50302" b="31386"/>
          <a:stretch>
            <a:fillRect/>
          </a:stretch>
        </p:blipFill>
        <p:spPr>
          <a:xfrm>
            <a:off x="612471" y="3358753"/>
            <a:ext cx="11724710" cy="3036094"/>
          </a:xfrm>
          <a:prstGeom prst="rect">
            <a:avLst/>
          </a:prstGeom>
          <a:ln w="12700">
            <a:miter lim="400000"/>
          </a:ln>
        </p:spPr>
      </p:pic>
      <p:sp>
        <p:nvSpPr>
          <p:cNvPr id="208" name="Shape 208"/>
          <p:cNvSpPr/>
          <p:nvPr/>
        </p:nvSpPr>
        <p:spPr>
          <a:xfrm>
            <a:off x="2542833" y="1883286"/>
            <a:ext cx="7101988" cy="1251820"/>
          </a:xfrm>
          <a:prstGeom prst="roundRect">
            <a:avLst>
              <a:gd name="adj" fmla="val 2300"/>
            </a:avLst>
          </a:prstGeom>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GB" sz="2400" dirty="0">
                <a:latin typeface="Arial" charset="0"/>
                <a:ea typeface="Arial" charset="0"/>
                <a:cs typeface="Arial" charset="0"/>
              </a:rPr>
              <a:t>Complete this line in full to confirm that you have completed the form accurately</a:t>
            </a:r>
          </a:p>
        </p:txBody>
      </p:sp>
      <p:sp>
        <p:nvSpPr>
          <p:cNvPr id="210" name="Shape 210"/>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The senior responsible clinician should be aware of and agree to this plan. If you are not that clinician they should be asked to endorse it by completing this line at the earliest practicable opportunity</a:t>
            </a:r>
          </a:p>
        </p:txBody>
      </p:sp>
      <p:sp>
        <p:nvSpPr>
          <p:cNvPr id="10" name="Down Arrow 9"/>
          <p:cNvSpPr/>
          <p:nvPr/>
        </p:nvSpPr>
        <p:spPr>
          <a:xfrm>
            <a:off x="5666508" y="3145345"/>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Up Arrow 10"/>
          <p:cNvSpPr/>
          <p:nvPr/>
        </p:nvSpPr>
        <p:spPr>
          <a:xfrm>
            <a:off x="3115834" y="6033065"/>
            <a:ext cx="440165" cy="78671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13" name="Shape 21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8</a:t>
            </a:r>
          </a:p>
        </p:txBody>
      </p:sp>
      <p:sp>
        <p:nvSpPr>
          <p:cNvPr id="214" name="Shape 214"/>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15" name="Shape 215"/>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16" name="ReSPECT Form.jpg"/>
          <p:cNvPicPr>
            <a:picLocks noChangeAspect="1"/>
          </p:cNvPicPr>
          <p:nvPr/>
        </p:nvPicPr>
        <p:blipFill>
          <a:blip r:embed="rId2">
            <a:extLst/>
          </a:blip>
          <a:srcRect t="67658" b="14029"/>
          <a:stretch>
            <a:fillRect/>
          </a:stretch>
        </p:blipFill>
        <p:spPr>
          <a:xfrm>
            <a:off x="612471" y="3358753"/>
            <a:ext cx="11724710" cy="3036094"/>
          </a:xfrm>
          <a:prstGeom prst="rect">
            <a:avLst/>
          </a:prstGeom>
          <a:ln w="12700">
            <a:miter lim="400000"/>
          </a:ln>
        </p:spPr>
      </p:pic>
      <p:sp>
        <p:nvSpPr>
          <p:cNvPr id="217" name="Shape 217"/>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List name and contact details of all those who must be contacted  </a:t>
            </a:r>
          </a:p>
          <a:p>
            <a:r>
              <a:rPr lang="en-US" sz="2400" dirty="0">
                <a:solidFill>
                  <a:schemeClr val="accent6">
                    <a:lumMod val="75000"/>
                  </a:schemeClr>
                </a:solidFill>
                <a:latin typeface="Arial" charset="0"/>
                <a:ea typeface="Arial" charset="0"/>
                <a:cs typeface="Arial" charset="0"/>
              </a:rPr>
              <a:t>and those that the person would want contacted </a:t>
            </a:r>
          </a:p>
          <a:p>
            <a:r>
              <a:rPr lang="en-US" sz="2400" dirty="0">
                <a:solidFill>
                  <a:schemeClr val="accent6">
                    <a:lumMod val="75000"/>
                  </a:schemeClr>
                </a:solidFill>
                <a:latin typeface="Arial" charset="0"/>
                <a:ea typeface="Arial" charset="0"/>
                <a:cs typeface="Arial" charset="0"/>
              </a:rPr>
              <a:t>in an emergency (and are willing to be contacted)</a:t>
            </a:r>
          </a:p>
        </p:txBody>
      </p:sp>
      <p:sp>
        <p:nvSpPr>
          <p:cNvPr id="8" name="Up Arrow 7"/>
          <p:cNvSpPr/>
          <p:nvPr/>
        </p:nvSpPr>
        <p:spPr>
          <a:xfrm>
            <a:off x="5274489" y="5317067"/>
            <a:ext cx="482844" cy="1470337"/>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0" name="Shape 22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9 </a:t>
            </a:r>
            <a:endParaRPr dirty="0"/>
          </a:p>
        </p:txBody>
      </p:sp>
      <p:sp>
        <p:nvSpPr>
          <p:cNvPr id="221" name="Shape 221"/>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222" name="Shape 222"/>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23" name="ReSPECT Form.jpg"/>
          <p:cNvPicPr>
            <a:picLocks noChangeAspect="1"/>
          </p:cNvPicPr>
          <p:nvPr/>
        </p:nvPicPr>
        <p:blipFill>
          <a:blip r:embed="rId2">
            <a:extLst/>
          </a:blip>
          <a:srcRect t="85846"/>
          <a:stretch>
            <a:fillRect/>
          </a:stretch>
        </p:blipFill>
        <p:spPr>
          <a:xfrm>
            <a:off x="612471" y="1968715"/>
            <a:ext cx="11724710" cy="2346737"/>
          </a:xfrm>
          <a:prstGeom prst="rect">
            <a:avLst/>
          </a:prstGeom>
          <a:ln w="12700">
            <a:miter lim="400000"/>
          </a:ln>
        </p:spPr>
      </p:pic>
      <p:sp>
        <p:nvSpPr>
          <p:cNvPr id="224" name="Shape 224"/>
          <p:cNvSpPr/>
          <p:nvPr/>
        </p:nvSpPr>
        <p:spPr>
          <a:xfrm>
            <a:off x="1008152" y="4677819"/>
            <a:ext cx="10933347" cy="3905072"/>
          </a:xfrm>
          <a:prstGeom prst="roundRect">
            <a:avLst>
              <a:gd name="adj" fmla="val 846"/>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Leave this box blank at initiation</a:t>
            </a:r>
          </a:p>
          <a:p>
            <a:endParaRPr lang="en-US" sz="2400" dirty="0">
              <a:solidFill>
                <a:schemeClr val="accent6">
                  <a:lumMod val="75000"/>
                </a:schemeClr>
              </a:solidFill>
              <a:latin typeface="Arial" charset="0"/>
              <a:ea typeface="Arial" charset="0"/>
              <a:cs typeface="Arial" charset="0"/>
            </a:endParaRPr>
          </a:p>
          <a:p>
            <a:pPr algn="l"/>
            <a:r>
              <a:rPr lang="en-US" sz="2400" dirty="0">
                <a:solidFill>
                  <a:schemeClr val="accent6">
                    <a:lumMod val="75000"/>
                  </a:schemeClr>
                </a:solidFill>
                <a:latin typeface="Arial" charset="0"/>
                <a:ea typeface="Arial" charset="0"/>
                <a:cs typeface="Arial" charset="0"/>
              </a:rPr>
              <a:t>When a person’s condition changes or they move from one care setting to another (including a change of hospital ward) a senior clinician should review the </a:t>
            </a:r>
            <a:r>
              <a:rPr lang="en-US" sz="2400" b="1" dirty="0" err="1">
                <a:solidFill>
                  <a:schemeClr val="accent6">
                    <a:lumMod val="75000"/>
                  </a:schemeClr>
                </a:solidFill>
                <a:latin typeface="Arial" charset="0"/>
                <a:ea typeface="Arial" charset="0"/>
                <a:cs typeface="Arial" charset="0"/>
              </a:rPr>
              <a:t>ReSPECT</a:t>
            </a:r>
            <a:r>
              <a:rPr lang="en-US" sz="2400" dirty="0">
                <a:solidFill>
                  <a:schemeClr val="accent6">
                    <a:lumMod val="75000"/>
                  </a:schemeClr>
                </a:solidFill>
                <a:latin typeface="Arial" charset="0"/>
                <a:ea typeface="Arial" charset="0"/>
                <a:cs typeface="Arial" charset="0"/>
              </a:rPr>
              <a:t> recommendations, in discussion with the patient unless this is inappropriate and:</a:t>
            </a:r>
          </a:p>
          <a:p>
            <a:pPr algn="l"/>
            <a:endParaRPr lang="en-US" sz="2400" dirty="0">
              <a:solidFill>
                <a:schemeClr val="accent6">
                  <a:lumMod val="75000"/>
                </a:schemeClr>
              </a:solidFill>
              <a:latin typeface="Arial" charset="0"/>
              <a:ea typeface="Arial" charset="0"/>
              <a:cs typeface="Arial" charset="0"/>
            </a:endParaRP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sign and date here to confirm that they are still valid OR</a:t>
            </a: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cancel this form and create a new revised one</a:t>
            </a:r>
          </a:p>
        </p:txBody>
      </p:sp>
      <p:sp>
        <p:nvSpPr>
          <p:cNvPr id="8" name="Up Arrow 7"/>
          <p:cNvSpPr/>
          <p:nvPr/>
        </p:nvSpPr>
        <p:spPr>
          <a:xfrm>
            <a:off x="6276971" y="3607503"/>
            <a:ext cx="450857" cy="103954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7" name="Shape 2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Summary</a:t>
            </a:r>
          </a:p>
        </p:txBody>
      </p:sp>
      <p:sp>
        <p:nvSpPr>
          <p:cNvPr id="228" name="Shape 228"/>
          <p:cNvSpPr/>
          <p:nvPr/>
        </p:nvSpPr>
        <p:spPr>
          <a:xfrm>
            <a:off x="253677" y="1606348"/>
            <a:ext cx="12442299" cy="7430452"/>
          </a:xfrm>
          <a:prstGeom prst="roundRect">
            <a:avLst>
              <a:gd name="adj" fmla="val 1244"/>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lang="en-GB" sz="18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400" dirty="0"/>
              <a:t>Start with a conversation with the person</a:t>
            </a:r>
            <a:endParaRPr lang="en-GB" sz="3400" dirty="0"/>
          </a:p>
          <a:p>
            <a:pPr algn="l" defTabSz="457200">
              <a:lnSpc>
                <a:spcPct val="130000"/>
              </a:lnSpc>
              <a:buSzPct val="150000"/>
              <a:defRPr sz="3800">
                <a:solidFill>
                  <a:srgbClr val="56486A"/>
                </a:solidFill>
                <a:latin typeface="Helvetica"/>
                <a:ea typeface="Helvetica"/>
                <a:cs typeface="Helvetica"/>
                <a:sym typeface="Helvetica"/>
              </a:defRPr>
            </a:pPr>
            <a:endParaRPr lang="en-GB"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400" dirty="0"/>
              <a:t>Aim to make shared decisions whenever possible</a:t>
            </a:r>
            <a:endParaRPr lang="en-GB" sz="3400" dirty="0"/>
          </a:p>
          <a:p>
            <a:pPr algn="l" defTabSz="457200">
              <a:lnSpc>
                <a:spcPct val="130000"/>
              </a:lnSpc>
              <a:buSzPct val="150000"/>
              <a:defRPr sz="38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400" dirty="0"/>
              <a:t>Work through </a:t>
            </a:r>
            <a:r>
              <a:rPr sz="3400" b="1" dirty="0"/>
              <a:t>ReSPECT</a:t>
            </a:r>
            <a:r>
              <a:rPr sz="3400" dirty="0"/>
              <a:t> systematically to establish:</a:t>
            </a:r>
            <a:br>
              <a:rPr sz="3400" dirty="0"/>
            </a:br>
            <a:r>
              <a:rPr sz="3400" dirty="0"/>
              <a:t>▫  the background to the recommendations</a:t>
            </a:r>
            <a:br>
              <a:rPr sz="3400" dirty="0"/>
            </a:br>
            <a:r>
              <a:rPr sz="3400" dirty="0"/>
              <a:t>▫  the person’s preferences for care and treatment</a:t>
            </a:r>
            <a:br>
              <a:rPr sz="3400" dirty="0"/>
            </a:br>
            <a:r>
              <a:rPr sz="3400" dirty="0"/>
              <a:t>▫  agreed (whenever possible) clinical recommendations</a:t>
            </a:r>
          </a:p>
          <a:p>
            <a:pPr algn="l" defTabSz="457200">
              <a:lnSpc>
                <a:spcPct val="130000"/>
              </a:lnSpc>
              <a:buSzPct val="150000"/>
              <a:defRPr sz="3800">
                <a:solidFill>
                  <a:srgbClr val="56486A"/>
                </a:solidFill>
                <a:latin typeface="Helvetica"/>
                <a:ea typeface="Helvetica"/>
                <a:cs typeface="Helvetica"/>
                <a:sym typeface="Helvetica"/>
              </a:defRPr>
            </a:pPr>
            <a:endParaRPr lang="en-GB"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400" dirty="0"/>
              <a:t>Complete page 2 fully to confirm the validity of the plan</a:t>
            </a:r>
          </a:p>
        </p:txBody>
      </p:sp>
      <p:sp>
        <p:nvSpPr>
          <p:cNvPr id="229" name="Shape 229"/>
          <p:cNvSpPr/>
          <p:nvPr/>
        </p:nvSpPr>
        <p:spPr>
          <a:xfrm>
            <a:off x="5302063" y="9069676"/>
            <a:ext cx="2400674"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3" name="Shape 12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24" name="Shape 124"/>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25" name="Shape 125"/>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469194" indent="-469194" algn="l" defTabSz="457200">
              <a:lnSpc>
                <a:spcPct val="140000"/>
              </a:lnSpc>
              <a:spcBef>
                <a:spcPts val="600"/>
              </a:spcBef>
              <a:buSzPct val="150000"/>
              <a:buChar char="•"/>
              <a:defRPr sz="3800">
                <a:solidFill>
                  <a:srgbClr val="56486A"/>
                </a:solidFill>
                <a:latin typeface="Helvetica"/>
                <a:ea typeface="Helvetica"/>
                <a:cs typeface="Helvetica"/>
                <a:sym typeface="Helvetica"/>
              </a:defRPr>
            </a:pPr>
            <a:r>
              <a:rPr sz="3400" dirty="0"/>
              <a:t>This </a:t>
            </a:r>
            <a:r>
              <a:rPr sz="3400" b="1" dirty="0"/>
              <a:t>MUST</a:t>
            </a:r>
            <a:r>
              <a:rPr sz="3400" dirty="0"/>
              <a:t> begin with a conversation with the person </a:t>
            </a:r>
            <a:endParaRPr lang="en-GB" sz="3400" dirty="0"/>
          </a:p>
          <a:p>
            <a:pPr algn="l" defTabSz="457200">
              <a:lnSpc>
                <a:spcPct val="140000"/>
              </a:lnSpc>
              <a:spcBef>
                <a:spcPts val="600"/>
              </a:spcBef>
              <a:buSzPct val="150000"/>
              <a:defRPr sz="3800">
                <a:solidFill>
                  <a:srgbClr val="56486A"/>
                </a:solidFill>
                <a:latin typeface="Helvetica"/>
                <a:ea typeface="Helvetica"/>
                <a:cs typeface="Helvetica"/>
                <a:sym typeface="Helvetica"/>
              </a:defRPr>
            </a:pPr>
            <a:endParaRPr sz="1200" dirty="0"/>
          </a:p>
          <a:p>
            <a:pPr marL="469194" indent="-469194" algn="l" defTabSz="457200">
              <a:lnSpc>
                <a:spcPct val="140000"/>
              </a:lnSpc>
              <a:spcBef>
                <a:spcPts val="600"/>
              </a:spcBef>
              <a:buSzPct val="150000"/>
              <a:buChar char="•"/>
              <a:defRPr sz="3800">
                <a:solidFill>
                  <a:srgbClr val="56486A"/>
                </a:solidFill>
                <a:latin typeface="Helvetica"/>
                <a:ea typeface="Helvetica"/>
                <a:cs typeface="Helvetica"/>
                <a:sym typeface="Helvetica"/>
              </a:defRPr>
            </a:pPr>
            <a:r>
              <a:rPr sz="3400" dirty="0"/>
              <a:t>If they don’t have capacity for these decisions record the capacity assessment in their health record and have a conversation with family or other representatives whenever possible</a:t>
            </a:r>
            <a:endParaRPr lang="en-GB" sz="3400" dirty="0"/>
          </a:p>
          <a:p>
            <a:pPr algn="l" defTabSz="457200">
              <a:lnSpc>
                <a:spcPct val="140000"/>
              </a:lnSpc>
              <a:spcBef>
                <a:spcPts val="600"/>
              </a:spcBef>
              <a:buSzPct val="150000"/>
              <a:defRPr sz="3800">
                <a:solidFill>
                  <a:srgbClr val="56486A"/>
                </a:solidFill>
                <a:latin typeface="Helvetica"/>
                <a:ea typeface="Helvetica"/>
                <a:cs typeface="Helvetica"/>
                <a:sym typeface="Helvetica"/>
              </a:defRPr>
            </a:pPr>
            <a:endParaRPr sz="1200" dirty="0"/>
          </a:p>
          <a:p>
            <a:pPr marL="469194" indent="-469194" algn="l" defTabSz="457200">
              <a:lnSpc>
                <a:spcPct val="140000"/>
              </a:lnSpc>
              <a:spcBef>
                <a:spcPts val="600"/>
              </a:spcBef>
              <a:buSzPct val="150000"/>
              <a:buChar char="•"/>
              <a:defRPr sz="3800">
                <a:solidFill>
                  <a:srgbClr val="56486A"/>
                </a:solidFill>
                <a:latin typeface="Helvetica"/>
                <a:ea typeface="Helvetica"/>
                <a:cs typeface="Helvetica"/>
                <a:sym typeface="Helvetica"/>
              </a:defRPr>
            </a:pPr>
            <a:r>
              <a:rPr sz="3400" dirty="0"/>
              <a:t>Make decisions when they are needed </a:t>
            </a:r>
            <a:endParaRPr lang="en-GB" sz="3400" dirty="0"/>
          </a:p>
          <a:p>
            <a:pPr algn="l" defTabSz="457200">
              <a:lnSpc>
                <a:spcPct val="140000"/>
              </a:lnSpc>
              <a:spcBef>
                <a:spcPts val="600"/>
              </a:spcBef>
              <a:buSzPct val="150000"/>
              <a:defRPr sz="3800">
                <a:solidFill>
                  <a:srgbClr val="56486A"/>
                </a:solidFill>
                <a:latin typeface="Helvetica"/>
                <a:ea typeface="Helvetica"/>
                <a:cs typeface="Helvetica"/>
                <a:sym typeface="Helvetica"/>
              </a:defRPr>
            </a:pPr>
            <a:endParaRPr sz="1200" dirty="0"/>
          </a:p>
          <a:p>
            <a:pPr marL="469194" indent="-469194" algn="l" defTabSz="457200">
              <a:lnSpc>
                <a:spcPct val="140000"/>
              </a:lnSpc>
              <a:spcBef>
                <a:spcPts val="600"/>
              </a:spcBef>
              <a:buSzPct val="150000"/>
              <a:buChar char="•"/>
              <a:defRPr sz="3800">
                <a:solidFill>
                  <a:srgbClr val="56486A"/>
                </a:solidFill>
                <a:latin typeface="Helvetica"/>
                <a:ea typeface="Helvetica"/>
                <a:cs typeface="Helvetica"/>
                <a:sym typeface="Helvetica"/>
              </a:defRPr>
            </a:pPr>
            <a:r>
              <a:rPr sz="3400" dirty="0"/>
              <a:t>If no discussion is possible, record the reasons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7" name="Shape 1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28" name="Shape 128"/>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29" name="Shape 129"/>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sp>
        <p:nvSpPr>
          <p:cNvPr id="131" name="Shape 131"/>
          <p:cNvSpPr/>
          <p:nvPr/>
        </p:nvSpPr>
        <p:spPr>
          <a:xfrm>
            <a:off x="5694059" y="2356401"/>
            <a:ext cx="7001917" cy="524861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lnSpc>
                <a:spcPct val="110000"/>
              </a:lnSpc>
              <a:defRPr sz="3800">
                <a:solidFill>
                  <a:srgbClr val="56486A"/>
                </a:solidFill>
                <a:latin typeface="Helvetica"/>
                <a:ea typeface="Helvetica"/>
                <a:cs typeface="Helvetica"/>
                <a:sym typeface="Helvetica"/>
              </a:defRPr>
            </a:pPr>
            <a:endParaRPr lang="en-GB" dirty="0"/>
          </a:p>
          <a:p>
            <a:pPr marL="571500" indent="-571500" algn="l" defTabSz="457200">
              <a:lnSpc>
                <a:spcPct val="110000"/>
              </a:lnSpc>
              <a:buSzPct val="150000"/>
              <a:buFont typeface="Helvetica" panose="020B0604020202020204" pitchFamily="34" charset="0"/>
              <a:buChar char="•"/>
              <a:defRPr sz="3800">
                <a:solidFill>
                  <a:srgbClr val="56486A"/>
                </a:solidFill>
                <a:latin typeface="Helvetica"/>
                <a:ea typeface="Helvetica"/>
                <a:cs typeface="Helvetica"/>
                <a:sym typeface="Helvetica"/>
              </a:defRPr>
            </a:pPr>
            <a:r>
              <a:rPr dirty="0"/>
              <a:t>The </a:t>
            </a:r>
            <a:r>
              <a:rPr b="1" dirty="0"/>
              <a:t>ReSPECT</a:t>
            </a:r>
            <a:r>
              <a:rPr dirty="0"/>
              <a:t> form can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be used to support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discussions with patients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(and/or those close </a:t>
            </a:r>
            <a:r>
              <a:rPr lang="en-GB" dirty="0"/>
              <a:t>them</a:t>
            </a:r>
            <a:r>
              <a:rPr dirty="0"/>
              <a:t>) </a:t>
            </a:r>
          </a:p>
          <a:p>
            <a:pPr marL="571500" indent="-571500" algn="l" defTabSz="457200">
              <a:lnSpc>
                <a:spcPct val="110000"/>
              </a:lnSpc>
              <a:buSzPct val="150000"/>
              <a:buFont typeface="Helvetica" panose="020B0604020202020204" pitchFamily="34" charset="0"/>
              <a:buChar char="•"/>
              <a:defRPr sz="3800">
                <a:solidFill>
                  <a:srgbClr val="56486A"/>
                </a:solidFill>
                <a:latin typeface="Helvetica"/>
                <a:ea typeface="Helvetica"/>
                <a:cs typeface="Helvetica"/>
                <a:sym typeface="Helvetica"/>
              </a:defRPr>
            </a:pPr>
            <a:endParaRPr dirty="0"/>
          </a:p>
          <a:p>
            <a:pPr marL="571500" indent="-571500" algn="l" defTabSz="457200">
              <a:lnSpc>
                <a:spcPct val="110000"/>
              </a:lnSpc>
              <a:buSzPct val="150000"/>
              <a:buFont typeface="Helvetica" panose="020B0604020202020204" pitchFamily="34" charset="0"/>
              <a:buChar char="•"/>
              <a:defRPr sz="3800">
                <a:solidFill>
                  <a:srgbClr val="56486A"/>
                </a:solidFill>
                <a:latin typeface="Helvetica"/>
                <a:ea typeface="Helvetica"/>
                <a:cs typeface="Helvetica"/>
                <a:sym typeface="Helvetica"/>
              </a:defRPr>
            </a:pPr>
            <a:r>
              <a:rPr dirty="0"/>
              <a:t>Work through and complete </a:t>
            </a:r>
          </a:p>
          <a:p>
            <a:pPr algn="l" defTabSz="457200">
              <a:lnSpc>
                <a:spcPct val="110000"/>
              </a:lnSpc>
              <a:buSzPct val="150000"/>
              <a:defRPr sz="3800">
                <a:solidFill>
                  <a:srgbClr val="56486A"/>
                </a:solidFill>
                <a:latin typeface="Helvetica"/>
                <a:ea typeface="Helvetica"/>
                <a:cs typeface="Helvetica"/>
                <a:sym typeface="Helvetica"/>
              </a:defRPr>
            </a:pPr>
            <a:r>
              <a:rPr lang="en-GB" dirty="0"/>
              <a:t>	 </a:t>
            </a:r>
            <a:r>
              <a:rPr dirty="0"/>
              <a:t>each section in sequence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80" y="1811537"/>
            <a:ext cx="4943897" cy="69914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1" name="Shape 13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marL="0" marR="0" lvl="2" indent="0" defTabSz="914400" eaLnBrk="1" fontAlgn="auto" latinLnBrk="0" hangingPunct="1">
              <a:lnSpc>
                <a:spcPct val="100000"/>
              </a:lnSpc>
              <a:spcBef>
                <a:spcPts val="0"/>
              </a:spcBef>
              <a:spcAft>
                <a:spcPts val="0"/>
              </a:spcAft>
              <a:buClrTx/>
              <a:buSzTx/>
              <a:buFontTx/>
              <a:buNone/>
              <a:tabLst/>
              <a:defRPr sz="4000" b="1">
                <a:solidFill>
                  <a:srgbClr val="56486A"/>
                </a:solidFill>
                <a:latin typeface="Helvetica"/>
                <a:ea typeface="Helvetica"/>
                <a:cs typeface="Helvetica"/>
                <a:sym typeface="Helvetica"/>
              </a:defRPr>
            </a:pPr>
            <a:r>
              <a:rPr kumimoji="0" sz="4000" b="1" i="0" u="none" strike="noStrike" kern="0" cap="none" spc="0" normalizeH="0" baseline="0" noProof="0" dirty="0">
                <a:ln>
                  <a:noFill/>
                </a:ln>
                <a:solidFill>
                  <a:srgbClr val="56486A"/>
                </a:solidFill>
                <a:effectLst/>
                <a:uLnTx/>
                <a:uFillTx/>
                <a:latin typeface="Helvetica"/>
                <a:ea typeface="Helvetica"/>
                <a:cs typeface="Helvetica"/>
                <a:sym typeface="Helvetica"/>
              </a:rPr>
              <a:t>Professionals </a:t>
            </a:r>
            <a:r>
              <a:rPr kumimoji="0" lang="en-GB" sz="4000" b="1" i="0" u="none" strike="noStrike" kern="0" cap="none" spc="0" normalizeH="0" baseline="0" noProof="0" dirty="0">
                <a:ln>
                  <a:noFill/>
                </a:ln>
                <a:solidFill>
                  <a:srgbClr val="56486A"/>
                </a:solidFill>
                <a:effectLst/>
                <a:uLnTx/>
                <a:uFillTx/>
                <a:latin typeface="Helvetica"/>
                <a:ea typeface="Helvetica"/>
                <a:cs typeface="Helvetica"/>
                <a:sym typeface="Helvetica"/>
              </a:rPr>
              <a:t>who</a:t>
            </a:r>
            <a:r>
              <a:rPr kumimoji="0" sz="4000" b="1" i="0" u="none" strike="noStrike" kern="0" cap="none" spc="0" normalizeH="0" baseline="0" noProof="0" dirty="0">
                <a:ln>
                  <a:noFill/>
                </a:ln>
                <a:solidFill>
                  <a:srgbClr val="56486A"/>
                </a:solidFill>
                <a:effectLst/>
                <a:uLnTx/>
                <a:uFillTx/>
                <a:latin typeface="Helvetica"/>
                <a:ea typeface="Helvetica"/>
                <a:cs typeface="Helvetica"/>
                <a:sym typeface="Helvetica"/>
              </a:rPr>
              <a:t> may refer to a ReSPECT form</a:t>
            </a:r>
          </a:p>
        </p:txBody>
      </p:sp>
      <p:sp>
        <p:nvSpPr>
          <p:cNvPr id="132" name="Shape 132"/>
          <p:cNvSpPr/>
          <p:nvPr/>
        </p:nvSpPr>
        <p:spPr>
          <a:xfrm>
            <a:off x="253675" y="1487729"/>
            <a:ext cx="12442299" cy="4135024"/>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329890" lvl="0" indent="-329890" algn="l" defTabSz="321457" hangingPunct="1">
              <a:lnSpc>
                <a:spcPct val="130000"/>
              </a:lnSpc>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Ambulance crews</a:t>
            </a:r>
          </a:p>
          <a:p>
            <a:pPr marL="329890" lvl="0" indent="-329890" algn="l" defTabSz="321457" hangingPunct="1">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Doctors (all settings and grades)</a:t>
            </a:r>
          </a:p>
          <a:p>
            <a:pPr marL="329890" lvl="0" indent="-329890" algn="l" defTabSz="321457" hangingPunct="1">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Nurses (all settings and grades)</a:t>
            </a:r>
          </a:p>
          <a:p>
            <a:pPr marL="329890" lvl="0" indent="-329890" algn="l" defTabSz="321457" hangingPunct="1">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Allied health professionals (all settings and grades)</a:t>
            </a:r>
          </a:p>
          <a:p>
            <a:pPr marL="329890" lvl="0" indent="-329890" algn="l" defTabSz="321457" hangingPunct="1">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Social care professionals</a:t>
            </a:r>
          </a:p>
        </p:txBody>
      </p:sp>
      <p:sp>
        <p:nvSpPr>
          <p:cNvPr id="133" name="Shape 133"/>
          <p:cNvSpPr/>
          <p:nvPr/>
        </p:nvSpPr>
        <p:spPr>
          <a:xfrm>
            <a:off x="4177825" y="9069676"/>
            <a:ext cx="459400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FFFFFF"/>
                </a:solidFill>
                <a:effectLst/>
                <a:uLnTx/>
                <a:uFillTx/>
                <a:latin typeface="Helvetica"/>
                <a:ea typeface="Helvetica"/>
                <a:cs typeface="Helvetica"/>
                <a:sym typeface="Helvetica"/>
              </a:rPr>
              <a:t>ReSPECT</a:t>
            </a:r>
          </a:p>
        </p:txBody>
      </p:sp>
      <p:sp>
        <p:nvSpPr>
          <p:cNvPr id="5" name="Shape 132"/>
          <p:cNvSpPr/>
          <p:nvPr/>
        </p:nvSpPr>
        <p:spPr>
          <a:xfrm>
            <a:off x="253675" y="5827711"/>
            <a:ext cx="12442299" cy="3241965"/>
          </a:xfrm>
          <a:prstGeom prst="roundRect">
            <a:avLst>
              <a:gd name="adj" fmla="val 1248"/>
            </a:avLst>
          </a:prstGeom>
          <a:solidFill>
            <a:srgbClr val="FFCC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0" marR="0" lvl="0" indent="0" algn="l" defTabSz="457200" eaLnBrk="1" fontAlgn="auto" latinLnBrk="0" hangingPunct="1">
              <a:lnSpc>
                <a:spcPct val="130000"/>
              </a:lnSpc>
              <a:spcBef>
                <a:spcPts val="0"/>
              </a:spcBef>
              <a:spcAft>
                <a:spcPts val="0"/>
              </a:spcAft>
              <a:buClrTx/>
              <a:buSzPct val="200000"/>
              <a:buFontTx/>
              <a:buNone/>
              <a:tabLst/>
              <a:defRPr sz="3800">
                <a:solidFill>
                  <a:srgbClr val="56486A"/>
                </a:solidFill>
                <a:latin typeface="Helvetica"/>
                <a:ea typeface="Helvetica"/>
                <a:cs typeface="Helvetica"/>
                <a:sym typeface="Helvetica"/>
              </a:defRPr>
            </a:pPr>
            <a:r>
              <a:rPr kumimoji="0" lang="en-GB" sz="3200" b="1" i="0" u="none" strike="noStrike" kern="0" cap="none" spc="0" normalizeH="0" baseline="0" noProof="0" dirty="0">
                <a:ln>
                  <a:noFill/>
                </a:ln>
                <a:solidFill>
                  <a:srgbClr val="56486A"/>
                </a:solidFill>
                <a:effectLst/>
                <a:uLnTx/>
                <a:uFillTx/>
                <a:latin typeface="Helvetica"/>
                <a:ea typeface="Helvetica"/>
                <a:cs typeface="Helvetica"/>
                <a:sym typeface="Helvetica"/>
              </a:rPr>
              <a:t>Remember:</a:t>
            </a:r>
          </a:p>
          <a:p>
            <a:pPr marL="469194" marR="0" lvl="0" indent="-469194" algn="l" defTabSz="457200" eaLnBrk="1" fontAlgn="auto" latinLnBrk="0" hangingPunct="1">
              <a:lnSpc>
                <a:spcPct val="130000"/>
              </a:lnSpc>
              <a:spcBef>
                <a:spcPts val="600"/>
              </a:spcBef>
              <a:spcAft>
                <a:spcPts val="0"/>
              </a:spcAft>
              <a:buClrTx/>
              <a:buSzPct val="150000"/>
              <a:buFontTx/>
              <a:buChar char="•"/>
              <a:tabLst/>
              <a:defRPr sz="3800">
                <a:solidFill>
                  <a:srgbClr val="56486A"/>
                </a:solidFill>
                <a:latin typeface="Helvetica"/>
                <a:ea typeface="Helvetica"/>
                <a:cs typeface="Helvetica"/>
                <a:sym typeface="Helvetica"/>
              </a:defRPr>
            </a:pP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Always consider the likely users </a:t>
            </a:r>
          </a:p>
          <a:p>
            <a:pPr marL="469194" lvl="0" indent="-469194" algn="l" defTabSz="457200" hangingPunct="1">
              <a:lnSpc>
                <a:spcPct val="130000"/>
              </a:lnSpc>
              <a:spcBef>
                <a:spcPts val="600"/>
              </a:spcBef>
              <a:buSzPct val="150000"/>
              <a:buFontTx/>
              <a:buChar char="•"/>
              <a:defRPr sz="3800">
                <a:solidFill>
                  <a:srgbClr val="56486A"/>
                </a:solidFill>
                <a:latin typeface="Helvetica"/>
                <a:ea typeface="Helvetica"/>
                <a:cs typeface="Helvetica"/>
                <a:sym typeface="Helvetica"/>
              </a:defRPr>
            </a:pP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Ensure that recommendations are clear and </a:t>
            </a:r>
            <a:r>
              <a:rPr lang="en-GB" sz="3200" dirty="0">
                <a:solidFill>
                  <a:srgbClr val="56486A"/>
                </a:solidFill>
                <a:latin typeface="Helvetica"/>
                <a:ea typeface="Helvetica"/>
                <a:cs typeface="Helvetica"/>
                <a:sym typeface="Helvetica"/>
              </a:rPr>
              <a:t>unambiguous </a:t>
            </a:r>
            <a:r>
              <a:rPr kumimoji="0" lang="en-GB" sz="3200" b="0" i="0" u="none" strike="noStrike" kern="0" cap="none" spc="0" normalizeH="0" baseline="0" noProof="0" dirty="0">
                <a:ln>
                  <a:noFill/>
                </a:ln>
                <a:solidFill>
                  <a:srgbClr val="56486A"/>
                </a:solidFill>
                <a:effectLst/>
                <a:uLnTx/>
                <a:uFillTx/>
                <a:latin typeface="Helvetica"/>
                <a:ea typeface="Helvetica"/>
                <a:cs typeface="Helvetica"/>
                <a:sym typeface="Helvetica"/>
              </a:rPr>
              <a:t>to all potential readers</a:t>
            </a:r>
          </a:p>
        </p:txBody>
      </p:sp>
    </p:spTree>
    <p:extLst>
      <p:ext uri="{BB962C8B-B14F-4D97-AF65-F5344CB8AC3E}">
        <p14:creationId xmlns:p14="http://schemas.microsoft.com/office/powerpoint/2010/main" val="10336562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5" name="Shape 135"/>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ma14="http://schemas.microsoft.com/office/mac/drawingml/2011/main" xmlns=""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t>Write legibly!</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80732"/>
          <a:stretch/>
        </p:blipFill>
        <p:spPr>
          <a:xfrm>
            <a:off x="454420" y="3576063"/>
            <a:ext cx="12095960" cy="3295929"/>
          </a:xfrm>
          <a:prstGeom prst="rect">
            <a:avLst/>
          </a:prstGeom>
        </p:spPr>
      </p:pic>
      <p:sp>
        <p:nvSpPr>
          <p:cNvPr id="133" name="Shape 13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1</a:t>
            </a:r>
          </a:p>
        </p:txBody>
      </p:sp>
      <p:sp>
        <p:nvSpPr>
          <p:cNvPr id="134" name="Shape 134"/>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37" name="Shape 137"/>
          <p:cNvSpPr/>
          <p:nvPr/>
        </p:nvSpPr>
        <p:spPr>
          <a:xfrm>
            <a:off x="5520266" y="1815476"/>
            <a:ext cx="6743046" cy="1441504"/>
          </a:xfrm>
          <a:prstGeom prst="roundRect">
            <a:avLst>
              <a:gd name="adj" fmla="val 1998"/>
            </a:avLst>
          </a:prstGeom>
          <a:solidFill>
            <a:srgbClr val="FFFFFF"/>
          </a:solidFill>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Ask the person the name by which they would like to be addressed and record it</a:t>
            </a:r>
          </a:p>
        </p:txBody>
      </p:sp>
      <p:sp>
        <p:nvSpPr>
          <p:cNvPr id="138" name="Shape 138"/>
          <p:cNvSpPr/>
          <p:nvPr/>
        </p:nvSpPr>
        <p:spPr>
          <a:xfrm>
            <a:off x="2162479" y="7326204"/>
            <a:ext cx="6268360" cy="821499"/>
          </a:xfrm>
          <a:prstGeom prst="roundRect">
            <a:avLst>
              <a:gd name="adj" fmla="val 3505"/>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person’s full details </a:t>
            </a:r>
          </a:p>
        </p:txBody>
      </p:sp>
      <p:sp>
        <p:nvSpPr>
          <p:cNvPr id="139" name="Shape 139"/>
          <p:cNvSpPr/>
          <p:nvPr/>
        </p:nvSpPr>
        <p:spPr>
          <a:xfrm>
            <a:off x="8751113" y="7327093"/>
            <a:ext cx="3744318" cy="1198373"/>
          </a:xfrm>
          <a:prstGeom prst="roundRect">
            <a:avLst>
              <a:gd name="adj" fmla="val 2403"/>
            </a:avLst>
          </a:prstGeom>
          <a:ln w="76200">
            <a:solidFill>
              <a:srgbClr val="041F43"/>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date of completion of the form</a:t>
            </a:r>
          </a:p>
        </p:txBody>
      </p:sp>
      <p:sp>
        <p:nvSpPr>
          <p:cNvPr id="12" name="Down Arrow 11"/>
          <p:cNvSpPr/>
          <p:nvPr/>
        </p:nvSpPr>
        <p:spPr>
          <a:xfrm>
            <a:off x="9241487" y="3230593"/>
            <a:ext cx="410513" cy="1002740"/>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Up Arrow 12"/>
          <p:cNvSpPr/>
          <p:nvPr/>
        </p:nvSpPr>
        <p:spPr>
          <a:xfrm>
            <a:off x="5061619" y="5655733"/>
            <a:ext cx="458647" cy="167047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Up Arrow 13"/>
          <p:cNvSpPr/>
          <p:nvPr/>
        </p:nvSpPr>
        <p:spPr>
          <a:xfrm>
            <a:off x="10626202" y="6299200"/>
            <a:ext cx="448197" cy="1004822"/>
          </a:xfrm>
          <a:prstGeom prst="up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44" name="Shape 14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2</a:t>
            </a:r>
          </a:p>
        </p:txBody>
      </p:sp>
      <p:sp>
        <p:nvSpPr>
          <p:cNvPr id="145" name="Shape 145"/>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46" name="Shape 146"/>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47" name="ReSPECT Form.png"/>
          <p:cNvPicPr>
            <a:picLocks noChangeAspect="1"/>
          </p:cNvPicPr>
          <p:nvPr/>
        </p:nvPicPr>
        <p:blipFill>
          <a:blip r:embed="rId2">
            <a:extLst/>
          </a:blip>
          <a:srcRect t="19166" b="57404"/>
          <a:stretch>
            <a:fillRect/>
          </a:stretch>
        </p:blipFill>
        <p:spPr>
          <a:xfrm>
            <a:off x="600016" y="3543692"/>
            <a:ext cx="11804951" cy="3911284"/>
          </a:xfrm>
          <a:prstGeom prst="rect">
            <a:avLst/>
          </a:prstGeom>
          <a:ln w="12700">
            <a:miter lim="400000"/>
          </a:ln>
        </p:spPr>
      </p:pic>
      <p:sp>
        <p:nvSpPr>
          <p:cNvPr id="148" name="Shape 148"/>
          <p:cNvSpPr/>
          <p:nvPr/>
        </p:nvSpPr>
        <p:spPr>
          <a:xfrm>
            <a:off x="1045220" y="1853877"/>
            <a:ext cx="10890883" cy="1441505"/>
          </a:xfrm>
          <a:prstGeom prst="roundRect">
            <a:avLst>
              <a:gd name="adj" fmla="val 1998"/>
            </a:avLst>
          </a:prstGeom>
          <a:ln w="762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Discuss with the person their condition and prognosis and any special needs (e.g. communication, mobility)</a:t>
            </a:r>
            <a:r>
              <a:rPr lang="en-GB" b="0" dirty="0">
                <a:latin typeface="Arial" charset="0"/>
                <a:ea typeface="Arial" charset="0"/>
                <a:cs typeface="Arial" charset="0"/>
              </a:rPr>
              <a:t> - </a:t>
            </a:r>
            <a:r>
              <a:rPr b="0" dirty="0">
                <a:latin typeface="Arial" charset="0"/>
                <a:ea typeface="Arial" charset="0"/>
                <a:cs typeface="Arial" charset="0"/>
              </a:rPr>
              <a:t>summarise these</a:t>
            </a:r>
          </a:p>
        </p:txBody>
      </p:sp>
      <p:sp>
        <p:nvSpPr>
          <p:cNvPr id="149" name="Shape 149"/>
          <p:cNvSpPr/>
          <p:nvPr/>
        </p:nvSpPr>
        <p:spPr>
          <a:xfrm>
            <a:off x="1045220" y="7710913"/>
            <a:ext cx="10890883" cy="945007"/>
          </a:xfrm>
          <a:prstGeom prst="roundRect">
            <a:avLst>
              <a:gd name="adj" fmla="val 3047"/>
            </a:avLst>
          </a:prstGeom>
          <a:ln w="762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Ask about and record details of other plans or documents</a:t>
            </a:r>
          </a:p>
        </p:txBody>
      </p:sp>
      <p:sp>
        <p:nvSpPr>
          <p:cNvPr id="10" name="Down Arrow 9"/>
          <p:cNvSpPr/>
          <p:nvPr/>
        </p:nvSpPr>
        <p:spPr>
          <a:xfrm>
            <a:off x="10614177" y="3295382"/>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6474826" y="6911449"/>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53" name="Shape 15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3</a:t>
            </a:r>
          </a:p>
        </p:txBody>
      </p:sp>
      <p:sp>
        <p:nvSpPr>
          <p:cNvPr id="154" name="Shape 154"/>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55" name="Shape 155"/>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56" name="ReSPECT Form.png"/>
          <p:cNvPicPr>
            <a:picLocks noChangeAspect="1"/>
          </p:cNvPicPr>
          <p:nvPr/>
        </p:nvPicPr>
        <p:blipFill>
          <a:blip r:embed="rId2">
            <a:extLst/>
          </a:blip>
          <a:srcRect t="41938" b="37863"/>
          <a:stretch>
            <a:fillRect/>
          </a:stretch>
        </p:blipFill>
        <p:spPr>
          <a:xfrm>
            <a:off x="600016" y="3914774"/>
            <a:ext cx="11804951" cy="3371874"/>
          </a:xfrm>
          <a:prstGeom prst="rect">
            <a:avLst/>
          </a:prstGeom>
          <a:ln w="12700">
            <a:miter lim="400000"/>
          </a:ln>
        </p:spPr>
      </p:pic>
      <p:sp>
        <p:nvSpPr>
          <p:cNvPr id="157" name="Shape 157"/>
          <p:cNvSpPr/>
          <p:nvPr/>
        </p:nvSpPr>
        <p:spPr>
          <a:xfrm>
            <a:off x="1056958" y="2041984"/>
            <a:ext cx="10890883" cy="1441505"/>
          </a:xfrm>
          <a:prstGeom prst="roundRect">
            <a:avLst>
              <a:gd name="adj" fmla="val 1998"/>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Use the scale to help the person to understand the balance between priorities of care and identify their own priority</a:t>
            </a:r>
          </a:p>
        </p:txBody>
      </p:sp>
      <p:sp>
        <p:nvSpPr>
          <p:cNvPr id="158" name="Shape 158"/>
          <p:cNvSpPr/>
          <p:nvPr/>
        </p:nvSpPr>
        <p:spPr>
          <a:xfrm>
            <a:off x="2370512" y="7574055"/>
            <a:ext cx="8208627" cy="1145058"/>
          </a:xfrm>
          <a:prstGeom prst="roundRect">
            <a:avLst>
              <a:gd name="adj" fmla="val 2515"/>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Record (if they wish) the aspect(s) of life most </a:t>
            </a:r>
            <a:br>
              <a:rPr lang="en-US" sz="2400" dirty="0">
                <a:solidFill>
                  <a:schemeClr val="accent6">
                    <a:lumMod val="75000"/>
                  </a:schemeClr>
                </a:solidFill>
                <a:latin typeface="Arial" charset="0"/>
                <a:ea typeface="Arial" charset="0"/>
                <a:cs typeface="Arial" charset="0"/>
              </a:rPr>
            </a:br>
            <a:r>
              <a:rPr lang="en-US" sz="2400" dirty="0">
                <a:solidFill>
                  <a:schemeClr val="accent6">
                    <a:lumMod val="75000"/>
                  </a:schemeClr>
                </a:solidFill>
                <a:latin typeface="Arial" charset="0"/>
                <a:ea typeface="Arial" charset="0"/>
                <a:cs typeface="Arial" charset="0"/>
              </a:rPr>
              <a:t>important to the person</a:t>
            </a:r>
          </a:p>
        </p:txBody>
      </p:sp>
      <p:sp>
        <p:nvSpPr>
          <p:cNvPr id="10" name="Down Arrow 9"/>
          <p:cNvSpPr/>
          <p:nvPr/>
        </p:nvSpPr>
        <p:spPr>
          <a:xfrm>
            <a:off x="6431941" y="3490212"/>
            <a:ext cx="372432" cy="1503252"/>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6431941" y="6776492"/>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2" name="Shape 162"/>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4a</a:t>
            </a:r>
            <a:endParaRPr dirty="0"/>
          </a:p>
        </p:txBody>
      </p:sp>
      <p:sp>
        <p:nvSpPr>
          <p:cNvPr id="163" name="Shape 163"/>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ReSPECT</a:t>
            </a:r>
          </a:p>
        </p:txBody>
      </p:sp>
      <p:sp>
        <p:nvSpPr>
          <p:cNvPr id="164" name="Shape 164"/>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65" name="ReSPECT Form.png"/>
          <p:cNvPicPr>
            <a:picLocks noChangeAspect="1"/>
          </p:cNvPicPr>
          <p:nvPr/>
        </p:nvPicPr>
        <p:blipFill>
          <a:blip r:embed="rId2">
            <a:extLst/>
          </a:blip>
          <a:srcRect t="62531" b="17897"/>
          <a:stretch>
            <a:fillRect/>
          </a:stretch>
        </p:blipFill>
        <p:spPr>
          <a:xfrm>
            <a:off x="1702400" y="3009049"/>
            <a:ext cx="9600000" cy="2656994"/>
          </a:xfrm>
          <a:prstGeom prst="rect">
            <a:avLst/>
          </a:prstGeom>
          <a:ln w="12700">
            <a:miter lim="400000"/>
          </a:ln>
        </p:spPr>
      </p:pic>
      <p:sp>
        <p:nvSpPr>
          <p:cNvPr id="166" name="Shape 166"/>
          <p:cNvSpPr/>
          <p:nvPr/>
        </p:nvSpPr>
        <p:spPr>
          <a:xfrm>
            <a:off x="2784764" y="2006583"/>
            <a:ext cx="9317592" cy="785943"/>
          </a:xfrm>
          <a:prstGeom prst="roundRect">
            <a:avLst>
              <a:gd name="adj" fmla="val 3664"/>
            </a:avLst>
          </a:prstGeom>
          <a:ln w="88900">
            <a:solidFill>
              <a:srgbClr val="FF0000"/>
            </a:solidFill>
            <a:miter lim="400000"/>
          </a:ln>
          <a:extLst>
            <a:ext uri="{C572A759-6A51-4108-AA02-DFA0A04FC94B}">
              <ma14:wrappingTextBoxFlag xmlns:ma14="http://schemas.microsoft.com/office/mac/drawingml/2011/main" xmlns=""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Sign one (agreed whenever possible) main focus of care </a:t>
            </a:r>
          </a:p>
        </p:txBody>
      </p:sp>
      <p:sp>
        <p:nvSpPr>
          <p:cNvPr id="10" name="Shape 179"/>
          <p:cNvSpPr/>
          <p:nvPr/>
        </p:nvSpPr>
        <p:spPr>
          <a:xfrm>
            <a:off x="1169010" y="5839901"/>
            <a:ext cx="10933346" cy="2972498"/>
          </a:xfrm>
          <a:prstGeom prst="roundRect">
            <a:avLst>
              <a:gd name="adj" fmla="val 1074"/>
            </a:avLst>
          </a:prstGeom>
          <a:ln w="88900">
            <a:solidFill>
              <a:srgbClr val="00B0F0"/>
            </a:solidFill>
            <a:miter lim="400000"/>
          </a:ln>
          <a:extLst>
            <a:ext uri="{C572A759-6A51-4108-AA02-DFA0A04FC94B}">
              <ma14:wrappingTextBoxFlag xmlns:ma14="http://schemas.microsoft.com/office/mac/drawingml/2011/main" xmlns="" val="1"/>
            </a:ext>
          </a:extLst>
        </p:spPr>
        <p:txBody>
          <a:bodyPr lIns="152400" tIns="152400" rIns="152400" bIns="152400" anchor="ctr"/>
          <a:lstStyle/>
          <a:p>
            <a:pPr algn="l"/>
            <a:r>
              <a:rPr lang="en-US" sz="2400" dirty="0">
                <a:solidFill>
                  <a:schemeClr val="accent6">
                    <a:lumMod val="75000"/>
                  </a:schemeClr>
                </a:solidFill>
                <a:latin typeface="Arial" charset="0"/>
                <a:ea typeface="Arial" charset="0"/>
                <a:cs typeface="Arial" charset="0"/>
              </a:rPr>
              <a:t>List elements of emergency care and treatment that</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should be considered</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they would not want</a:t>
            </a:r>
          </a:p>
          <a:p>
            <a:pPr marL="457200" indent="-457200" algn="l">
              <a:buFont typeface="Arial" charset="0"/>
              <a:buChar char="•"/>
            </a:pPr>
            <a:r>
              <a:rPr lang="en-US" sz="2400" dirty="0">
                <a:solidFill>
                  <a:schemeClr val="accent6">
                    <a:lumMod val="75000"/>
                  </a:schemeClr>
                </a:solidFill>
                <a:latin typeface="Arial" charset="0"/>
                <a:ea typeface="Arial" charset="0"/>
                <a:cs typeface="Arial" charset="0"/>
              </a:rPr>
              <a:t>would not work in the person’s situation</a:t>
            </a:r>
          </a:p>
          <a:p>
            <a:pPr algn="l"/>
            <a:r>
              <a:rPr lang="en-US" sz="2400" dirty="0">
                <a:solidFill>
                  <a:schemeClr val="accent6">
                    <a:lumMod val="75000"/>
                  </a:schemeClr>
                </a:solidFill>
                <a:latin typeface="Arial" charset="0"/>
                <a:ea typeface="Arial" charset="0"/>
                <a:cs typeface="Arial" charset="0"/>
              </a:rPr>
              <a:t>Include whether or not they would want to be taken to hospital and in what circumstances</a:t>
            </a:r>
          </a:p>
        </p:txBody>
      </p:sp>
      <p:sp>
        <p:nvSpPr>
          <p:cNvPr id="11" name="Up Arrow 10"/>
          <p:cNvSpPr/>
          <p:nvPr/>
        </p:nvSpPr>
        <p:spPr>
          <a:xfrm>
            <a:off x="6152289" y="5415273"/>
            <a:ext cx="350111" cy="4233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Down Arrow 11"/>
          <p:cNvSpPr/>
          <p:nvPr/>
        </p:nvSpPr>
        <p:spPr>
          <a:xfrm>
            <a:off x="9820030" y="2815641"/>
            <a:ext cx="279934"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Down Arrow 12"/>
          <p:cNvSpPr/>
          <p:nvPr/>
        </p:nvSpPr>
        <p:spPr>
          <a:xfrm>
            <a:off x="4616953" y="2765328"/>
            <a:ext cx="279934"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4" name="Shape 17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ma14="http://schemas.microsoft.com/office/mac/drawingml/2011/main" xmlns="" val="1"/>
            </a:ext>
          </a:extLst>
        </p:spPr>
        <p:txBody>
          <a:bodyPr lIns="0" tIns="0" rIns="0" bIns="0" anchor="ctr"/>
          <a:lstStyle/>
          <a:p>
            <a:pPr lvl="2" indent="0" defTabSz="914400" hangingPunct="1">
              <a:defRPr sz="48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Completing </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a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ReSPECT form </a:t>
            </a:r>
            <a:r>
              <a:rPr lang="en-GB" dirty="0"/>
              <a:t>– </a:t>
            </a: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4</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b</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
        <p:nvSpPr>
          <p:cNvPr id="175" name="Shape 175"/>
          <p:cNvSpPr/>
          <p:nvPr/>
        </p:nvSpPr>
        <p:spPr>
          <a:xfrm>
            <a:off x="5274490" y="9069676"/>
            <a:ext cx="2400673" cy="602988"/>
          </a:xfrm>
          <a:prstGeom prst="roundRect">
            <a:avLst>
              <a:gd name="adj" fmla="val 15153"/>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Helvetica"/>
                <a:ea typeface="Helvetica"/>
                <a:cs typeface="Helvetica"/>
                <a:sym typeface="Helvetica"/>
              </a:rPr>
              <a:t>ReSPECT</a:t>
            </a:r>
          </a:p>
        </p:txBody>
      </p:sp>
      <p:sp>
        <p:nvSpPr>
          <p:cNvPr id="12" name="Shape 188"/>
          <p:cNvSpPr/>
          <p:nvPr/>
        </p:nvSpPr>
        <p:spPr>
          <a:xfrm>
            <a:off x="248279" y="1969392"/>
            <a:ext cx="12442299" cy="7100283"/>
          </a:xfrm>
          <a:prstGeom prst="roundRect">
            <a:avLst>
              <a:gd name="adj" fmla="val 5328"/>
            </a:avLst>
          </a:prstGeom>
          <a:solidFill>
            <a:srgbClr val="FFCCFF"/>
          </a:solidFill>
          <a:ln w="12700">
            <a:miter lim="400000"/>
          </a:ln>
          <a:extLst>
            <a:ext uri="{C572A759-6A51-4108-AA02-DFA0A04FC94B}">
              <ma14:wrappingTextBoxFlag xmlns:ma14="http://schemas.microsoft.com/office/mac/drawingml/2011/main" xmlns="" val="1"/>
            </a:ext>
          </a:extLst>
        </p:spPr>
        <p:txBody>
          <a:bodyPr lIns="381000" tIns="381000" rIns="381000" bIns="381000"/>
          <a:lstStyle/>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Remember that all recommendations </a:t>
            </a: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should be shared decisions </a:t>
            </a:r>
            <a:endPar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a:p>
            <a:pPr marL="0" marR="0" lvl="0" indent="0" defTabSz="457200" eaLnBrk="1" fontAlgn="auto" latinLnBrk="0" hangingPunct="1">
              <a:lnSpc>
                <a:spcPct val="110000"/>
              </a:lnSpc>
              <a:spcBef>
                <a:spcPts val="0"/>
              </a:spcBef>
              <a:spcAft>
                <a:spcPts val="0"/>
              </a:spcAft>
              <a:buClrTx/>
              <a:buSzTx/>
              <a:buFontTx/>
              <a:buNone/>
              <a:tabLst/>
              <a:defRPr sz="3000" b="1">
                <a:solidFill>
                  <a:srgbClr val="56486A"/>
                </a:solidFill>
                <a:latin typeface="Helvetica"/>
                <a:ea typeface="Helvetica"/>
                <a:cs typeface="Helvetica"/>
                <a:sym typeface="Helvetica"/>
              </a:defRPr>
            </a:pPr>
            <a:r>
              <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rPr>
              <a:t>whenever possible</a:t>
            </a:r>
            <a:r>
              <a:rPr kumimoji="0" lang="en-GB" sz="4800" b="1" i="0" u="none" strike="noStrike" kern="0" cap="none" spc="0" normalizeH="0" baseline="0" noProof="0" dirty="0">
                <a:ln>
                  <a:noFill/>
                </a:ln>
                <a:solidFill>
                  <a:srgbClr val="56486A"/>
                </a:solidFill>
                <a:effectLst/>
                <a:uLnTx/>
                <a:uFillTx/>
                <a:latin typeface="Helvetica"/>
                <a:ea typeface="Helvetica"/>
                <a:cs typeface="Helvetica"/>
                <a:sym typeface="Helvetica"/>
              </a:rPr>
              <a:t> </a:t>
            </a:r>
            <a:endParaRPr kumimoji="0" sz="4800" b="1" i="0" u="none" strike="noStrike" kern="0" cap="none" spc="0" normalizeH="0" baseline="0" noProof="0" dirty="0">
              <a:ln>
                <a:noFill/>
              </a:ln>
              <a:solidFill>
                <a:srgbClr val="56486A"/>
              </a:solidFill>
              <a:effectLst/>
              <a:uLnTx/>
              <a:uFillTx/>
              <a:latin typeface="Helvetica"/>
              <a:ea typeface="Helvetica"/>
              <a:cs typeface="Helvetica"/>
              <a:sym typeface="Helvetica"/>
            </a:endParaRPr>
          </a:p>
        </p:txBody>
      </p:sp>
    </p:spTree>
    <p:extLst>
      <p:ext uri="{BB962C8B-B14F-4D97-AF65-F5344CB8AC3E}">
        <p14:creationId xmlns:p14="http://schemas.microsoft.com/office/powerpoint/2010/main" val="380875871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TotalTime>
  <Words>702</Words>
  <Application>Microsoft Office PowerPoint</Application>
  <PresentationFormat>Custom</PresentationFormat>
  <Paragraphs>114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Batchford</dc:creator>
  <cp:lastModifiedBy>Jacquie Batchford</cp:lastModifiedBy>
  <cp:revision>21</cp:revision>
  <dcterms:modified xsi:type="dcterms:W3CDTF">2020-06-19T08:30:02Z</dcterms:modified>
</cp:coreProperties>
</file>