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85" r:id="rId5"/>
    <p:sldId id="260" r:id="rId6"/>
    <p:sldId id="261" r:id="rId7"/>
    <p:sldId id="262" r:id="rId8"/>
    <p:sldId id="263" r:id="rId9"/>
    <p:sldId id="264" r:id="rId10"/>
    <p:sldId id="265" r:id="rId11"/>
    <p:sldId id="266" r:id="rId12"/>
    <p:sldId id="278" r:id="rId13"/>
    <p:sldId id="279" r:id="rId14"/>
    <p:sldId id="280" r:id="rId15"/>
    <p:sldId id="269" r:id="rId16"/>
    <p:sldId id="281" r:id="rId17"/>
    <p:sldId id="271" r:id="rId18"/>
    <p:sldId id="272" r:id="rId19"/>
    <p:sldId id="282" r:id="rId20"/>
    <p:sldId id="283"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p:cViewPr varScale="1">
        <p:scale>
          <a:sx n="72" d="100"/>
          <a:sy n="72" d="100"/>
        </p:scale>
        <p:origin x="2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19" name="Shape 119"/>
          <p:cNvSpPr/>
          <p:nvPr/>
        </p:nvSpPr>
        <p:spPr>
          <a:xfrm>
            <a:off x="281251" y="166789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r>
              <a:rPr sz="3800" dirty="0"/>
              <a:t>Use and completion of ReSPECT form </a:t>
            </a:r>
            <a:endParaRPr lang="en-GB" sz="3800" dirty="0"/>
          </a:p>
          <a:p>
            <a:pPr defTabSz="457200">
              <a:lnSpc>
                <a:spcPct val="110000"/>
              </a:lnSpc>
              <a:defRPr sz="4800" b="1">
                <a:solidFill>
                  <a:srgbClr val="56486A"/>
                </a:solidFill>
                <a:latin typeface="Helvetica"/>
                <a:ea typeface="Helvetica"/>
                <a:cs typeface="Helvetica"/>
                <a:sym typeface="Helvetica"/>
              </a:defRPr>
            </a:pPr>
            <a:r>
              <a:rPr sz="3800" dirty="0"/>
              <a:t>for a young person</a:t>
            </a:r>
          </a:p>
          <a:p>
            <a:pPr algn="l" defTabSz="457200">
              <a:lnSpc>
                <a:spcPct val="110000"/>
              </a:lnSpc>
              <a:defRPr sz="4800" b="1">
                <a:solidFill>
                  <a:srgbClr val="56486A"/>
                </a:solidFill>
                <a:latin typeface="Helvetica"/>
                <a:ea typeface="Helvetica"/>
                <a:cs typeface="Helvetica"/>
                <a:sym typeface="Helvetica"/>
              </a:defRPr>
            </a:pPr>
            <a:endParaRPr sz="3800" dirty="0"/>
          </a:p>
          <a:p>
            <a:pPr defTabSz="457200">
              <a:lnSpc>
                <a:spcPct val="110000"/>
              </a:lnSpc>
              <a:defRPr sz="4800" b="1">
                <a:solidFill>
                  <a:srgbClr val="56486A"/>
                </a:solidFill>
                <a:latin typeface="Helvetica"/>
                <a:ea typeface="Helvetica"/>
                <a:cs typeface="Helvetica"/>
                <a:sym typeface="Helvetica"/>
              </a:defRPr>
            </a:pPr>
            <a:r>
              <a:rPr sz="3800" dirty="0"/>
              <a:t>A step-by-step guide</a:t>
            </a:r>
          </a:p>
        </p:txBody>
      </p:sp>
      <p:sp>
        <p:nvSpPr>
          <p:cNvPr id="120" name="Shape 120"/>
          <p:cNvSpPr/>
          <p:nvPr/>
        </p:nvSpPr>
        <p:spPr>
          <a:xfrm>
            <a:off x="3407129" y="9069676"/>
            <a:ext cx="6190541"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 (version 1.0)</a:t>
            </a:r>
            <a:endParaRPr dirty="0"/>
          </a:p>
        </p:txBody>
      </p:sp>
      <p:sp>
        <p:nvSpPr>
          <p:cNvPr id="121" name="Shape 121"/>
          <p:cNvSpPr/>
          <p:nvPr/>
        </p:nvSpPr>
        <p:spPr>
          <a:xfrm>
            <a:off x="281251" y="247881"/>
            <a:ext cx="12442298" cy="1145059"/>
          </a:xfrm>
          <a:prstGeom prst="roundRect">
            <a:avLst>
              <a:gd name="adj" fmla="val 7979"/>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complete a ReSPECT form</a:t>
            </a:r>
            <a:r>
              <a:rPr lang="en-GB" dirty="0"/>
              <a:t>  </a:t>
            </a:r>
            <a:endParaRP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556" y="2629666"/>
            <a:ext cx="4883688" cy="155545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9" name="Shape 16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3</a:t>
            </a:r>
          </a:p>
        </p:txBody>
      </p:sp>
      <p:sp>
        <p:nvSpPr>
          <p:cNvPr id="171" name="Shape 17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72" name="ReSPECT Form.png"/>
          <p:cNvPicPr>
            <a:picLocks noChangeAspect="1"/>
          </p:cNvPicPr>
          <p:nvPr/>
        </p:nvPicPr>
        <p:blipFill>
          <a:blip r:embed="rId2">
            <a:extLst/>
          </a:blip>
          <a:srcRect t="41938" b="37863"/>
          <a:stretch>
            <a:fillRect/>
          </a:stretch>
        </p:blipFill>
        <p:spPr>
          <a:xfrm>
            <a:off x="600016" y="3914774"/>
            <a:ext cx="11804951" cy="3371874"/>
          </a:xfrm>
          <a:prstGeom prst="rect">
            <a:avLst/>
          </a:prstGeom>
          <a:ln w="12700">
            <a:miter lim="400000"/>
          </a:ln>
        </p:spPr>
      </p:pic>
      <p:sp>
        <p:nvSpPr>
          <p:cNvPr id="173" name="Shape 173"/>
          <p:cNvSpPr/>
          <p:nvPr/>
        </p:nvSpPr>
        <p:spPr>
          <a:xfrm>
            <a:off x="897527" y="2021925"/>
            <a:ext cx="11209745" cy="1441505"/>
          </a:xfrm>
          <a:prstGeom prst="roundRect">
            <a:avLst>
              <a:gd name="adj" fmla="val 1998"/>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You may use this scale to help the family understand the balance between priorities of care and identify their priority for the young person</a:t>
            </a:r>
          </a:p>
        </p:txBody>
      </p:sp>
      <p:sp>
        <p:nvSpPr>
          <p:cNvPr id="174" name="Shape 174"/>
          <p:cNvSpPr/>
          <p:nvPr/>
        </p:nvSpPr>
        <p:spPr>
          <a:xfrm>
            <a:off x="2370512" y="7561606"/>
            <a:ext cx="8208627" cy="1145058"/>
          </a:xfrm>
          <a:prstGeom prst="roundRect">
            <a:avLst>
              <a:gd name="adj" fmla="val 2515"/>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Record (if they wish) the aspect(s) of life most </a:t>
            </a:r>
            <a:r>
              <a:rPr lang="en-GB" b="0" dirty="0">
                <a:latin typeface="Arial" charset="0"/>
                <a:ea typeface="Arial" charset="0"/>
                <a:cs typeface="Arial" charset="0"/>
              </a:rPr>
              <a:t/>
            </a:r>
            <a:br>
              <a:rPr lang="en-GB" b="0" dirty="0">
                <a:latin typeface="Arial" charset="0"/>
                <a:ea typeface="Arial" charset="0"/>
                <a:cs typeface="Arial" charset="0"/>
              </a:rPr>
            </a:br>
            <a:r>
              <a:rPr b="0" dirty="0">
                <a:latin typeface="Arial" charset="0"/>
                <a:ea typeface="Arial" charset="0"/>
                <a:cs typeface="Arial" charset="0"/>
              </a:rPr>
              <a:t>important to the young person</a:t>
            </a:r>
          </a:p>
        </p:txBody>
      </p:sp>
      <p:sp>
        <p:nvSpPr>
          <p:cNvPr id="10" name="Up Arrow 9"/>
          <p:cNvSpPr/>
          <p:nvPr/>
        </p:nvSpPr>
        <p:spPr>
          <a:xfrm>
            <a:off x="6431941" y="6776492"/>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Down Arrow 10"/>
          <p:cNvSpPr/>
          <p:nvPr/>
        </p:nvSpPr>
        <p:spPr>
          <a:xfrm>
            <a:off x="6431941" y="3489691"/>
            <a:ext cx="372432" cy="14684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8" name="Shape 178"/>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4a</a:t>
            </a:r>
            <a:endParaRPr dirty="0"/>
          </a:p>
        </p:txBody>
      </p:sp>
      <p:sp>
        <p:nvSpPr>
          <p:cNvPr id="180" name="Shape 180"/>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sp>
        <p:nvSpPr>
          <p:cNvPr id="10" name="Shape 178"/>
          <p:cNvSpPr/>
          <p:nvPr/>
        </p:nvSpPr>
        <p:spPr>
          <a:xfrm>
            <a:off x="2784764" y="1870153"/>
            <a:ext cx="8915400" cy="785943"/>
          </a:xfrm>
          <a:prstGeom prst="roundRect">
            <a:avLst>
              <a:gd name="adj" fmla="val 3664"/>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Sign to indicate the agreed main focus of care</a:t>
            </a:r>
          </a:p>
        </p:txBody>
      </p:sp>
      <p:pic>
        <p:nvPicPr>
          <p:cNvPr id="13" name="ReSPECT Form.png"/>
          <p:cNvPicPr>
            <a:picLocks noChangeAspect="1"/>
          </p:cNvPicPr>
          <p:nvPr/>
        </p:nvPicPr>
        <p:blipFill>
          <a:blip r:embed="rId2">
            <a:extLst/>
          </a:blip>
          <a:srcRect t="62531" b="17897"/>
          <a:stretch>
            <a:fillRect/>
          </a:stretch>
        </p:blipFill>
        <p:spPr>
          <a:xfrm>
            <a:off x="1669428" y="3041088"/>
            <a:ext cx="9600000" cy="2656994"/>
          </a:xfrm>
          <a:prstGeom prst="rect">
            <a:avLst/>
          </a:prstGeom>
          <a:ln w="12700">
            <a:miter lim="400000"/>
          </a:ln>
        </p:spPr>
      </p:pic>
      <p:sp>
        <p:nvSpPr>
          <p:cNvPr id="14" name="Down Arrow 13"/>
          <p:cNvSpPr/>
          <p:nvPr/>
        </p:nvSpPr>
        <p:spPr>
          <a:xfrm>
            <a:off x="4666139" y="2656096"/>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5" name="Down Arrow 14"/>
          <p:cNvSpPr/>
          <p:nvPr/>
        </p:nvSpPr>
        <p:spPr>
          <a:xfrm>
            <a:off x="9632994" y="2692155"/>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Shape 179"/>
          <p:cNvSpPr/>
          <p:nvPr/>
        </p:nvSpPr>
        <p:spPr>
          <a:xfrm>
            <a:off x="1002755" y="5909764"/>
            <a:ext cx="10933346" cy="2972498"/>
          </a:xfrm>
          <a:prstGeom prst="roundRect">
            <a:avLst>
              <a:gd name="adj" fmla="val 1074"/>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algn="l"/>
            <a:r>
              <a:rPr lang="en-US" sz="2400" dirty="0">
                <a:solidFill>
                  <a:schemeClr val="accent6">
                    <a:lumMod val="75000"/>
                  </a:schemeClr>
                </a:solidFill>
                <a:latin typeface="Arial" charset="0"/>
                <a:ea typeface="Arial" charset="0"/>
                <a:cs typeface="Arial" charset="0"/>
              </a:rPr>
              <a:t>List elements of emergency care and treatment that</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should be considered</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they would not want</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would not work in the young person’s situation</a:t>
            </a:r>
          </a:p>
          <a:p>
            <a:pPr algn="l"/>
            <a:r>
              <a:rPr lang="en-US" sz="2400" dirty="0">
                <a:solidFill>
                  <a:schemeClr val="accent6">
                    <a:lumMod val="75000"/>
                  </a:schemeClr>
                </a:solidFill>
                <a:latin typeface="Arial" charset="0"/>
                <a:ea typeface="Arial" charset="0"/>
                <a:cs typeface="Arial" charset="0"/>
              </a:rPr>
              <a:t>Include whether or not they would want the young person to be taken to hospital and in what circumstances</a:t>
            </a:r>
          </a:p>
        </p:txBody>
      </p:sp>
      <p:sp>
        <p:nvSpPr>
          <p:cNvPr id="17" name="Up Arrow 16"/>
          <p:cNvSpPr/>
          <p:nvPr/>
        </p:nvSpPr>
        <p:spPr>
          <a:xfrm>
            <a:off x="6154598" y="5486400"/>
            <a:ext cx="350111" cy="4233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4" name="Shape 17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4</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b</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6" name="Shape 188"/>
          <p:cNvSpPr/>
          <p:nvPr/>
        </p:nvSpPr>
        <p:spPr>
          <a:xfrm>
            <a:off x="248279" y="1969392"/>
            <a:ext cx="12442299" cy="7100283"/>
          </a:xfrm>
          <a:prstGeom prst="roundRect">
            <a:avLst>
              <a:gd name="adj" fmla="val 5328"/>
            </a:avLst>
          </a:prstGeom>
          <a:solidFill>
            <a:srgbClr val="FFCC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Remember that all recommendations </a:t>
            </a: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should be shared decisions </a:t>
            </a: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whenever possible</a:t>
            </a:r>
          </a:p>
        </p:txBody>
      </p:sp>
      <p:sp>
        <p:nvSpPr>
          <p:cNvPr id="5"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19145380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3" name="Shape 18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4c</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185" name="Shape 185"/>
          <p:cNvSpPr/>
          <p:nvPr/>
        </p:nvSpPr>
        <p:spPr>
          <a:xfrm>
            <a:off x="281251" y="1585403"/>
            <a:ext cx="12442299" cy="7463328"/>
          </a:xfrm>
          <a:prstGeom prst="roundRect">
            <a:avLst>
              <a:gd name="adj" fmla="val 1686"/>
            </a:avLst>
          </a:prstGeom>
          <a:solidFill>
            <a:srgbClr val="FFFFFF"/>
          </a:solidFill>
          <a:ln w="12700">
            <a:miter lim="400000"/>
          </a:ln>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b="1">
                <a:solidFill>
                  <a:srgbClr val="56486A"/>
                </a:solidFill>
                <a:latin typeface="Helvetica"/>
                <a:ea typeface="Helvetica"/>
                <a:cs typeface="Helvetica"/>
                <a:sym typeface="Helvetica"/>
              </a:defRPr>
            </a:pPr>
            <a:endParaRPr kumimoji="0" sz="3800" b="1" i="0" u="none" strike="noStrike" kern="0" cap="none" spc="0" normalizeH="0" baseline="0" noProof="0">
              <a:ln>
                <a:noFill/>
              </a:ln>
              <a:solidFill>
                <a:srgbClr val="56486A"/>
              </a:solidFill>
              <a:effectLst/>
              <a:uLnTx/>
              <a:uFillTx/>
              <a:latin typeface="Helvetica"/>
              <a:ea typeface="Helvetica"/>
              <a:cs typeface="Helvetica"/>
              <a:sym typeface="Helvetica"/>
            </a:endParaRPr>
          </a:p>
        </p:txBody>
      </p:sp>
      <p:pic>
        <p:nvPicPr>
          <p:cNvPr id="186" name="ReSPECT Form.png"/>
          <p:cNvPicPr>
            <a:picLocks noChangeAspect="1"/>
          </p:cNvPicPr>
          <p:nvPr/>
        </p:nvPicPr>
        <p:blipFill>
          <a:blip r:embed="rId2">
            <a:extLst/>
          </a:blip>
          <a:srcRect t="74835" b="818"/>
          <a:stretch>
            <a:fillRect/>
          </a:stretch>
        </p:blipFill>
        <p:spPr>
          <a:xfrm>
            <a:off x="572350" y="3062894"/>
            <a:ext cx="11804950" cy="4064176"/>
          </a:xfrm>
          <a:prstGeom prst="rect">
            <a:avLst/>
          </a:prstGeom>
          <a:ln w="12700">
            <a:miter lim="400000"/>
          </a:ln>
        </p:spPr>
      </p:pic>
      <p:sp>
        <p:nvSpPr>
          <p:cNvPr id="189" name="Shape 189"/>
          <p:cNvSpPr/>
          <p:nvPr/>
        </p:nvSpPr>
        <p:spPr>
          <a:xfrm>
            <a:off x="605311" y="7361431"/>
            <a:ext cx="3458690" cy="1452939"/>
          </a:xfrm>
          <a:prstGeom prst="roundRect">
            <a:avLst>
              <a:gd name="adj" fmla="val 1750"/>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If a ’modified’</a:t>
            </a:r>
          </a:p>
          <a:p>
            <a:pPr lvl="0" defTabSz="914400" hangingPunct="1">
              <a:defRPr/>
            </a:pPr>
            <a:r>
              <a:rPr lang="en-US" sz="2400" dirty="0">
                <a:solidFill>
                  <a:srgbClr val="56486A"/>
                </a:solidFill>
                <a:latin typeface="Arial" charset="0"/>
                <a:ea typeface="Arial" charset="0"/>
                <a:cs typeface="Arial" charset="0"/>
                <a:sym typeface="Helvetica"/>
              </a:rPr>
              <a:t>resuscitation sequence is agreed</a:t>
            </a:r>
          </a:p>
        </p:txBody>
      </p:sp>
      <p:sp>
        <p:nvSpPr>
          <p:cNvPr id="15" name="Shape 187"/>
          <p:cNvSpPr/>
          <p:nvPr/>
        </p:nvSpPr>
        <p:spPr>
          <a:xfrm>
            <a:off x="1029384" y="1824244"/>
            <a:ext cx="10890882" cy="863373"/>
          </a:xfrm>
          <a:prstGeom prst="roundRect">
            <a:avLst>
              <a:gd name="adj" fmla="val 3335"/>
            </a:avLst>
          </a:prstGeom>
          <a:solidFill>
            <a:srgbClr val="FFFFFF"/>
          </a:solidFill>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b="0" i="0" u="none" strike="noStrike" kern="0" cap="none" spc="0" normalizeH="0" baseline="0" noProof="0" dirty="0">
                <a:ln>
                  <a:noFill/>
                </a:ln>
                <a:solidFill>
                  <a:srgbClr val="56486A"/>
                </a:solidFill>
                <a:effectLst/>
                <a:uLnTx/>
                <a:uFillTx/>
                <a:latin typeface="Arial" charset="0"/>
                <a:ea typeface="Arial" charset="0"/>
                <a:cs typeface="Arial" charset="0"/>
                <a:sym typeface="Helvetica"/>
              </a:rPr>
              <a:t>Sign a recommendation about CPR </a:t>
            </a:r>
          </a:p>
        </p:txBody>
      </p:sp>
      <p:sp>
        <p:nvSpPr>
          <p:cNvPr id="2" name="Down Arrow 1"/>
          <p:cNvSpPr/>
          <p:nvPr/>
        </p:nvSpPr>
        <p:spPr>
          <a:xfrm>
            <a:off x="2710377" y="2687616"/>
            <a:ext cx="43922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9" name="Down Arrow 18"/>
          <p:cNvSpPr/>
          <p:nvPr/>
        </p:nvSpPr>
        <p:spPr>
          <a:xfrm>
            <a:off x="10091663" y="2687616"/>
            <a:ext cx="40700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20" name="Shape 189"/>
          <p:cNvSpPr/>
          <p:nvPr/>
        </p:nvSpPr>
        <p:spPr>
          <a:xfrm>
            <a:off x="4676806" y="7361431"/>
            <a:ext cx="3458690" cy="1452939"/>
          </a:xfrm>
          <a:prstGeom prst="roundRect">
            <a:avLst>
              <a:gd name="adj" fmla="val 1750"/>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Sign the middle box</a:t>
            </a:r>
          </a:p>
        </p:txBody>
      </p:sp>
      <p:sp>
        <p:nvSpPr>
          <p:cNvPr id="21" name="Shape 189"/>
          <p:cNvSpPr/>
          <p:nvPr/>
        </p:nvSpPr>
        <p:spPr>
          <a:xfrm>
            <a:off x="8748302" y="7361431"/>
            <a:ext cx="3458690" cy="1452939"/>
          </a:xfrm>
          <a:prstGeom prst="roundRect">
            <a:avLst>
              <a:gd name="adj" fmla="val 1750"/>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Record agreed modifications above</a:t>
            </a:r>
          </a:p>
        </p:txBody>
      </p:sp>
      <p:sp>
        <p:nvSpPr>
          <p:cNvPr id="3" name="Up Arrow 2"/>
          <p:cNvSpPr/>
          <p:nvPr/>
        </p:nvSpPr>
        <p:spPr>
          <a:xfrm>
            <a:off x="6163835" y="6637867"/>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23" name="Up Arrow 22"/>
          <p:cNvSpPr/>
          <p:nvPr/>
        </p:nvSpPr>
        <p:spPr>
          <a:xfrm>
            <a:off x="9071259" y="4775200"/>
            <a:ext cx="411407" cy="2512615"/>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4" name="Right Arrow 3"/>
          <p:cNvSpPr/>
          <p:nvPr/>
        </p:nvSpPr>
        <p:spPr>
          <a:xfrm>
            <a:off x="4064001" y="7958667"/>
            <a:ext cx="612805" cy="406400"/>
          </a:xfrm>
          <a:prstGeom prst="righ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25" name="Right Arrow 24"/>
          <p:cNvSpPr/>
          <p:nvPr/>
        </p:nvSpPr>
        <p:spPr>
          <a:xfrm>
            <a:off x="8135496" y="7958667"/>
            <a:ext cx="612805" cy="406400"/>
          </a:xfrm>
          <a:prstGeom prst="righ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6"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8744667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1" name="Shape 19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p>
        </p:txBody>
      </p:sp>
      <p:sp>
        <p:nvSpPr>
          <p:cNvPr id="193" name="Shape 193"/>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endParaRPr kumimoji="0" lang="en-GB" sz="38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Having completed discussion,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shared decision-making and </a:t>
            </a: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recording…</a:t>
            </a:r>
          </a:p>
          <a:p>
            <a:pPr marL="0" marR="0" lvl="0" indent="0" algn="l" defTabSz="457200" eaLnBrk="1" fontAlgn="auto" latinLnBrk="0" hangingPunct="1">
              <a:lnSpc>
                <a:spcPct val="110000"/>
              </a:lnSpc>
              <a:spcBef>
                <a:spcPts val="0"/>
              </a:spcBef>
              <a:spcAft>
                <a:spcPts val="0"/>
              </a:spcAft>
              <a:buClrTx/>
              <a:buSzTx/>
              <a:buFontTx/>
              <a:buNone/>
              <a:tabLst/>
              <a:defRPr sz="3800" b="1">
                <a:solidFill>
                  <a:srgbClr val="56486A"/>
                </a:solidFill>
                <a:latin typeface="Helvetica"/>
                <a:ea typeface="Helvetica"/>
                <a:cs typeface="Helvetica"/>
                <a:sym typeface="Helvetica"/>
              </a:defRPr>
            </a:pPr>
            <a:endParaRPr kumimoji="0" sz="3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 turn over the form to verify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the basis for the agreed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recommendations</a:t>
            </a:r>
          </a:p>
        </p:txBody>
      </p:sp>
      <p:pic>
        <p:nvPicPr>
          <p:cNvPr id="194" name="ReSPECT Form.jpg"/>
          <p:cNvPicPr>
            <a:picLocks noChangeAspect="1"/>
          </p:cNvPicPr>
          <p:nvPr/>
        </p:nvPicPr>
        <p:blipFill>
          <a:blip r:embed="rId2">
            <a:extLst/>
          </a:blip>
          <a:stretch>
            <a:fillRect/>
          </a:stretch>
        </p:blipFill>
        <p:spPr>
          <a:xfrm>
            <a:off x="8376976" y="1840726"/>
            <a:ext cx="4119681" cy="5825694"/>
          </a:xfrm>
          <a:prstGeom prst="rect">
            <a:avLst/>
          </a:prstGeom>
          <a:ln w="12700">
            <a:miter lim="400000"/>
          </a:ln>
        </p:spPr>
      </p:pic>
      <p:sp>
        <p:nvSpPr>
          <p:cNvPr id="7" name="Right Arrow 6"/>
          <p:cNvSpPr/>
          <p:nvPr/>
        </p:nvSpPr>
        <p:spPr>
          <a:xfrm>
            <a:off x="7119850" y="4360466"/>
            <a:ext cx="555313" cy="393107"/>
          </a:xfrm>
          <a:prstGeom prst="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3094116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1" name="Shape 20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5</a:t>
            </a:r>
          </a:p>
        </p:txBody>
      </p:sp>
      <p:sp>
        <p:nvSpPr>
          <p:cNvPr id="203" name="Shape 203"/>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4" name="ReSPECT Form.jpg"/>
          <p:cNvPicPr>
            <a:picLocks noChangeAspect="1"/>
          </p:cNvPicPr>
          <p:nvPr/>
        </p:nvPicPr>
        <p:blipFill>
          <a:blip r:embed="rId2">
            <a:extLst/>
          </a:blip>
          <a:srcRect b="84906"/>
          <a:stretch>
            <a:fillRect/>
          </a:stretch>
        </p:blipFill>
        <p:spPr>
          <a:xfrm>
            <a:off x="640045" y="3935339"/>
            <a:ext cx="11724710" cy="2502582"/>
          </a:xfrm>
          <a:prstGeom prst="rect">
            <a:avLst/>
          </a:prstGeom>
          <a:ln w="12700">
            <a:miter lim="400000"/>
          </a:ln>
        </p:spPr>
      </p:pic>
      <p:sp>
        <p:nvSpPr>
          <p:cNvPr id="205" name="Shape 205"/>
          <p:cNvSpPr/>
          <p:nvPr/>
        </p:nvSpPr>
        <p:spPr>
          <a:xfrm>
            <a:off x="1926392" y="1776582"/>
            <a:ext cx="9152016" cy="1620583"/>
          </a:xfrm>
          <a:prstGeom prst="roundRect">
            <a:avLst>
              <a:gd name="adj" fmla="val 1777"/>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defTabSz="642915">
              <a:defRPr/>
            </a:pPr>
            <a:r>
              <a:rPr lang="en-US" sz="2400" dirty="0">
                <a:solidFill>
                  <a:srgbClr val="56486A"/>
                </a:solidFill>
                <a:latin typeface="Arial" charset="0"/>
                <a:ea typeface="Arial" charset="0"/>
                <a:cs typeface="Arial" charset="0"/>
                <a:sym typeface="Helvetica"/>
              </a:rPr>
              <a:t>Indicate here whether or not the young person is </a:t>
            </a:r>
          </a:p>
          <a:p>
            <a:pPr defTabSz="642915">
              <a:defRPr/>
            </a:pPr>
            <a:r>
              <a:rPr lang="en-US" sz="2400" dirty="0">
                <a:solidFill>
                  <a:srgbClr val="56486A"/>
                </a:solidFill>
                <a:latin typeface="Arial" charset="0"/>
                <a:ea typeface="Arial" charset="0"/>
                <a:cs typeface="Arial" charset="0"/>
                <a:sym typeface="Helvetica"/>
              </a:rPr>
              <a:t>competent in respect of these decisions</a:t>
            </a:r>
          </a:p>
        </p:txBody>
      </p:sp>
      <p:sp>
        <p:nvSpPr>
          <p:cNvPr id="10" name="Down Arrow 9"/>
          <p:cNvSpPr/>
          <p:nvPr/>
        </p:nvSpPr>
        <p:spPr>
          <a:xfrm>
            <a:off x="10651090" y="3377544"/>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203"/>
          <p:cNvSpPr/>
          <p:nvPr/>
        </p:nvSpPr>
        <p:spPr>
          <a:xfrm>
            <a:off x="2948399" y="6975574"/>
            <a:ext cx="7040268" cy="1620583"/>
          </a:xfrm>
          <a:prstGeom prst="roundRect">
            <a:avLst>
              <a:gd name="adj" fmla="val 1777"/>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Indicate here whether or not there is a person with parental responsibility</a:t>
            </a:r>
          </a:p>
        </p:txBody>
      </p:sp>
      <p:sp>
        <p:nvSpPr>
          <p:cNvPr id="12" name="Up Arrow 11"/>
          <p:cNvSpPr/>
          <p:nvPr/>
        </p:nvSpPr>
        <p:spPr>
          <a:xfrm>
            <a:off x="9246622" y="6028267"/>
            <a:ext cx="337645" cy="911470"/>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6" name="Shape 20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6</a:t>
            </a:r>
          </a:p>
        </p:txBody>
      </p:sp>
      <p:sp>
        <p:nvSpPr>
          <p:cNvPr id="208" name="Shape 208"/>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endParaRPr kumimoji="0" sz="3800" b="0" i="0" u="none" strike="noStrike" kern="0" cap="none" spc="0" normalizeH="0" baseline="0" noProof="0">
              <a:ln>
                <a:noFill/>
              </a:ln>
              <a:solidFill>
                <a:srgbClr val="56486A"/>
              </a:solidFill>
              <a:effectLst/>
              <a:uLnTx/>
              <a:uFillTx/>
              <a:latin typeface="Helvetica"/>
              <a:ea typeface="Helvetica"/>
              <a:cs typeface="Helvetica"/>
              <a:sym typeface="Helvetica"/>
            </a:endParaRPr>
          </a:p>
        </p:txBody>
      </p:sp>
      <p:pic>
        <p:nvPicPr>
          <p:cNvPr id="209" name="ReSPECT Form.jpg"/>
          <p:cNvPicPr>
            <a:picLocks noChangeAspect="1"/>
          </p:cNvPicPr>
          <p:nvPr/>
        </p:nvPicPr>
        <p:blipFill>
          <a:blip r:embed="rId2">
            <a:extLst/>
          </a:blip>
          <a:srcRect t="14402" b="49361"/>
          <a:stretch>
            <a:fillRect/>
          </a:stretch>
        </p:blipFill>
        <p:spPr>
          <a:xfrm>
            <a:off x="612471" y="2596753"/>
            <a:ext cx="11724710" cy="6007847"/>
          </a:xfrm>
          <a:prstGeom prst="rect">
            <a:avLst/>
          </a:prstGeom>
          <a:ln w="12700">
            <a:miter lim="400000"/>
          </a:ln>
        </p:spPr>
      </p:pic>
      <p:sp>
        <p:nvSpPr>
          <p:cNvPr id="210" name="Shape 210"/>
          <p:cNvSpPr/>
          <p:nvPr/>
        </p:nvSpPr>
        <p:spPr>
          <a:xfrm>
            <a:off x="7015502" y="2193227"/>
            <a:ext cx="5547572" cy="2691746"/>
          </a:xfrm>
          <a:prstGeom prst="roundRect">
            <a:avLst>
              <a:gd name="adj" fmla="val 1272"/>
            </a:avLst>
          </a:prstGeom>
          <a:solidFill>
            <a:srgbClr val="FFFFFF"/>
          </a:solidFill>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defTabSz="642915">
              <a:defRPr/>
            </a:pPr>
            <a:r>
              <a:rPr lang="en-US" sz="2400" dirty="0">
                <a:solidFill>
                  <a:schemeClr val="accent6">
                    <a:lumMod val="75000"/>
                  </a:schemeClr>
                </a:solidFill>
                <a:latin typeface="Arial" charset="0"/>
                <a:ea typeface="Arial" charset="0"/>
                <a:cs typeface="Arial" charset="0"/>
                <a:sym typeface="Helvetica"/>
              </a:rPr>
              <a:t>Circle A to confirm involvement of a competent young person and/or B to indicate involvement of a parent </a:t>
            </a:r>
          </a:p>
          <a:p>
            <a:pPr defTabSz="642915">
              <a:defRPr/>
            </a:pPr>
            <a:r>
              <a:rPr lang="en-US" sz="2400" dirty="0">
                <a:solidFill>
                  <a:schemeClr val="accent6">
                    <a:lumMod val="75000"/>
                  </a:schemeClr>
                </a:solidFill>
                <a:latin typeface="Arial" charset="0"/>
                <a:ea typeface="Arial" charset="0"/>
                <a:cs typeface="Arial" charset="0"/>
                <a:sym typeface="Helvetica"/>
              </a:rPr>
              <a:t>Circle D if there has been no involvement of either</a:t>
            </a:r>
          </a:p>
        </p:txBody>
      </p:sp>
      <p:sp>
        <p:nvSpPr>
          <p:cNvPr id="211" name="Shape 211"/>
          <p:cNvSpPr/>
          <p:nvPr/>
        </p:nvSpPr>
        <p:spPr>
          <a:xfrm>
            <a:off x="7013475" y="5034929"/>
            <a:ext cx="5551625" cy="1950783"/>
          </a:xfrm>
          <a:prstGeom prst="roundRect">
            <a:avLst>
              <a:gd name="adj" fmla="val 1476"/>
            </a:avLst>
          </a:prstGeom>
          <a:solidFill>
            <a:srgbClr val="FFFFFF"/>
          </a:solidFill>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defTabSz="642915"/>
            <a:r>
              <a:rPr lang="en-US" b="0" dirty="0"/>
              <a:t>If there has been no involvement </a:t>
            </a:r>
            <a:br>
              <a:rPr lang="en-US" b="0" dirty="0"/>
            </a:br>
            <a:r>
              <a:rPr lang="en-US" b="0" dirty="0"/>
              <a:t>of </a:t>
            </a:r>
            <a:r>
              <a:rPr lang="en-GB" b="0" dirty="0"/>
              <a:t>the young person </a:t>
            </a:r>
            <a:r>
              <a:rPr lang="en-US" b="0" dirty="0"/>
              <a:t>state valid </a:t>
            </a:r>
            <a:br>
              <a:rPr lang="en-US" b="0" dirty="0"/>
            </a:br>
            <a:r>
              <a:rPr lang="en-US" b="0" dirty="0"/>
              <a:t>reasons here</a:t>
            </a:r>
            <a:endParaRPr lang="en-GB" b="0" dirty="0"/>
          </a:p>
        </p:txBody>
      </p:sp>
      <p:sp>
        <p:nvSpPr>
          <p:cNvPr id="213" name="Shape 213"/>
          <p:cNvSpPr/>
          <p:nvPr/>
        </p:nvSpPr>
        <p:spPr>
          <a:xfrm>
            <a:off x="7013475" y="7258315"/>
            <a:ext cx="5551625" cy="1496241"/>
          </a:xfrm>
          <a:prstGeom prst="roundRect">
            <a:avLst>
              <a:gd name="adj" fmla="val 1925"/>
            </a:avLst>
          </a:prstGeom>
          <a:solidFill>
            <a:srgbClr val="FFFFFF"/>
          </a:solidFill>
          <a:ln w="76200">
            <a:solidFill>
              <a:srgbClr val="041F43"/>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defTabSz="642915"/>
            <a:r>
              <a:rPr lang="en-GB" b="0" dirty="0">
                <a:latin typeface="Arial" charset="0"/>
                <a:ea typeface="Arial" charset="0"/>
                <a:cs typeface="Arial" charset="0"/>
              </a:rPr>
              <a:t>Record dates of discussions and names and roles of those involved, including any court ruling</a:t>
            </a:r>
          </a:p>
        </p:txBody>
      </p:sp>
      <p:sp>
        <p:nvSpPr>
          <p:cNvPr id="2" name="Left Arrow 1"/>
          <p:cNvSpPr/>
          <p:nvPr/>
        </p:nvSpPr>
        <p:spPr>
          <a:xfrm>
            <a:off x="6087899" y="3685974"/>
            <a:ext cx="978408" cy="484632"/>
          </a:xfrm>
          <a:prstGeom prst="left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4" name="Left Arrow 13"/>
          <p:cNvSpPr/>
          <p:nvPr/>
        </p:nvSpPr>
        <p:spPr>
          <a:xfrm>
            <a:off x="6025239" y="6145287"/>
            <a:ext cx="978408" cy="484632"/>
          </a:xfrm>
          <a:prstGeom prst="lef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5" name="Left Arrow 14"/>
          <p:cNvSpPr/>
          <p:nvPr/>
        </p:nvSpPr>
        <p:spPr>
          <a:xfrm>
            <a:off x="6013195" y="7665662"/>
            <a:ext cx="978408" cy="484632"/>
          </a:xfrm>
          <a:prstGeom prst="left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2"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24074295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1" name="Shape 22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7</a:t>
            </a:r>
            <a:endParaRPr dirty="0"/>
          </a:p>
        </p:txBody>
      </p:sp>
      <p:sp>
        <p:nvSpPr>
          <p:cNvPr id="223" name="Shape 223"/>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24" name="ReSPECT Form.jpg"/>
          <p:cNvPicPr>
            <a:picLocks noChangeAspect="1"/>
          </p:cNvPicPr>
          <p:nvPr/>
        </p:nvPicPr>
        <p:blipFill>
          <a:blip r:embed="rId2">
            <a:extLst/>
          </a:blip>
          <a:srcRect t="50302" b="31386"/>
          <a:stretch>
            <a:fillRect/>
          </a:stretch>
        </p:blipFill>
        <p:spPr>
          <a:xfrm>
            <a:off x="612471" y="3358753"/>
            <a:ext cx="11724710" cy="3036094"/>
          </a:xfrm>
          <a:prstGeom prst="rect">
            <a:avLst/>
          </a:prstGeom>
          <a:ln w="12700">
            <a:miter lim="400000"/>
          </a:ln>
        </p:spPr>
      </p:pic>
      <p:sp>
        <p:nvSpPr>
          <p:cNvPr id="10" name="Shape 221"/>
          <p:cNvSpPr/>
          <p:nvPr/>
        </p:nvSpPr>
        <p:spPr>
          <a:xfrm>
            <a:off x="2542832" y="1883286"/>
            <a:ext cx="7101989" cy="1251820"/>
          </a:xfrm>
          <a:prstGeom prst="roundRect">
            <a:avLst>
              <a:gd name="adj" fmla="val 2300"/>
            </a:avLst>
          </a:prstGeom>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GB" sz="2400" dirty="0">
                <a:latin typeface="Arial" charset="0"/>
                <a:ea typeface="Arial" charset="0"/>
                <a:cs typeface="Arial" charset="0"/>
              </a:rPr>
              <a:t>Complete this line in full to confirm that you have completed the form accurately</a:t>
            </a:r>
          </a:p>
        </p:txBody>
      </p:sp>
      <p:sp>
        <p:nvSpPr>
          <p:cNvPr id="11" name="Down Arrow 10"/>
          <p:cNvSpPr/>
          <p:nvPr/>
        </p:nvSpPr>
        <p:spPr>
          <a:xfrm>
            <a:off x="5666508" y="3145345"/>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223"/>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GB" b="0" dirty="0">
                <a:latin typeface="Arial" charset="0"/>
                <a:ea typeface="Arial" charset="0"/>
                <a:cs typeface="Arial" charset="0"/>
              </a:rPr>
              <a:t>The senior responsible clinician should be aware of and agree to this plan. If you are not that clinician they should be asked to endorse it by completing this line at the earliest practicable opportunity</a:t>
            </a:r>
          </a:p>
        </p:txBody>
      </p:sp>
      <p:sp>
        <p:nvSpPr>
          <p:cNvPr id="13" name="Up Arrow 12"/>
          <p:cNvSpPr/>
          <p:nvPr/>
        </p:nvSpPr>
        <p:spPr>
          <a:xfrm>
            <a:off x="3115834" y="6033065"/>
            <a:ext cx="440165" cy="78671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30" name="Shape 23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8</a:t>
            </a:r>
            <a:endParaRPr dirty="0"/>
          </a:p>
        </p:txBody>
      </p:sp>
      <p:sp>
        <p:nvSpPr>
          <p:cNvPr id="232" name="Shape 232"/>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33" name="ReSPECT Form.jpg"/>
          <p:cNvPicPr>
            <a:picLocks noChangeAspect="1"/>
          </p:cNvPicPr>
          <p:nvPr/>
        </p:nvPicPr>
        <p:blipFill>
          <a:blip r:embed="rId2">
            <a:extLst/>
          </a:blip>
          <a:srcRect t="67658" b="14029"/>
          <a:stretch>
            <a:fillRect/>
          </a:stretch>
        </p:blipFill>
        <p:spPr>
          <a:xfrm>
            <a:off x="612471" y="3358753"/>
            <a:ext cx="11724710" cy="3036094"/>
          </a:xfrm>
          <a:prstGeom prst="rect">
            <a:avLst/>
          </a:prstGeom>
          <a:ln w="12700">
            <a:miter lim="400000"/>
          </a:ln>
        </p:spPr>
      </p:pic>
      <p:sp>
        <p:nvSpPr>
          <p:cNvPr id="8" name="Shape 230"/>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List name and contact details of all those who must be contacted  </a:t>
            </a:r>
            <a:endParaRPr lang="en-GB" b="0" dirty="0">
              <a:latin typeface="Arial" charset="0"/>
              <a:ea typeface="Arial" charset="0"/>
              <a:cs typeface="Arial" charset="0"/>
            </a:endParaRPr>
          </a:p>
          <a:p>
            <a:r>
              <a:rPr b="0" dirty="0">
                <a:latin typeface="Arial" charset="0"/>
                <a:ea typeface="Arial" charset="0"/>
                <a:cs typeface="Arial" charset="0"/>
              </a:rPr>
              <a:t>and those that the </a:t>
            </a:r>
            <a:r>
              <a:rPr lang="en-GB" b="0" dirty="0">
                <a:latin typeface="Arial" charset="0"/>
                <a:ea typeface="Arial" charset="0"/>
                <a:cs typeface="Arial" charset="0"/>
              </a:rPr>
              <a:t>young person</a:t>
            </a:r>
            <a:r>
              <a:rPr b="0" dirty="0">
                <a:latin typeface="Arial" charset="0"/>
                <a:ea typeface="Arial" charset="0"/>
                <a:cs typeface="Arial" charset="0"/>
              </a:rPr>
              <a:t> and parents would want contacted </a:t>
            </a:r>
            <a:endParaRPr lang="en-GB" b="0" dirty="0">
              <a:latin typeface="Arial" charset="0"/>
              <a:ea typeface="Arial" charset="0"/>
              <a:cs typeface="Arial" charset="0"/>
            </a:endParaRPr>
          </a:p>
          <a:p>
            <a:r>
              <a:rPr b="0" dirty="0">
                <a:latin typeface="Arial" charset="0"/>
                <a:ea typeface="Arial" charset="0"/>
                <a:cs typeface="Arial" charset="0"/>
              </a:rPr>
              <a:t>in an emergency (and are willing to be contacted)</a:t>
            </a:r>
          </a:p>
        </p:txBody>
      </p:sp>
      <p:sp>
        <p:nvSpPr>
          <p:cNvPr id="9" name="Up Arrow 8"/>
          <p:cNvSpPr/>
          <p:nvPr/>
        </p:nvSpPr>
        <p:spPr>
          <a:xfrm>
            <a:off x="5274489" y="5317067"/>
            <a:ext cx="482844" cy="1470337"/>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33" name="Shape 23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 9</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235" name="Shape 235"/>
          <p:cNvSpPr/>
          <p:nvPr/>
        </p:nvSpPr>
        <p:spPr>
          <a:xfrm>
            <a:off x="281251" y="1667898"/>
            <a:ext cx="12442299" cy="7401778"/>
          </a:xfrm>
          <a:prstGeom prst="roundRect">
            <a:avLst>
              <a:gd name="adj" fmla="val 1248"/>
            </a:avLst>
          </a:prstGeom>
          <a:solidFill>
            <a:srgbClr val="FFFFFF"/>
          </a:solidFill>
          <a:ln w="12700">
            <a:miter lim="400000"/>
          </a:ln>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endParaRPr kumimoji="0" sz="3800" b="0" i="0" u="none" strike="noStrike" kern="0" cap="none" spc="0" normalizeH="0" baseline="0" noProof="0">
              <a:ln>
                <a:noFill/>
              </a:ln>
              <a:solidFill>
                <a:srgbClr val="56486A"/>
              </a:solidFill>
              <a:effectLst/>
              <a:uLnTx/>
              <a:uFillTx/>
              <a:latin typeface="Helvetica"/>
              <a:ea typeface="Helvetica"/>
              <a:cs typeface="Helvetica"/>
              <a:sym typeface="Helvetica"/>
            </a:endParaRPr>
          </a:p>
        </p:txBody>
      </p:sp>
      <p:pic>
        <p:nvPicPr>
          <p:cNvPr id="236" name="ReSPECT Form.jpg"/>
          <p:cNvPicPr>
            <a:picLocks noChangeAspect="1"/>
          </p:cNvPicPr>
          <p:nvPr/>
        </p:nvPicPr>
        <p:blipFill>
          <a:blip r:embed="rId2">
            <a:extLst/>
          </a:blip>
          <a:srcRect t="85846"/>
          <a:stretch>
            <a:fillRect/>
          </a:stretch>
        </p:blipFill>
        <p:spPr>
          <a:xfrm>
            <a:off x="612471" y="1922041"/>
            <a:ext cx="11724710" cy="2346737"/>
          </a:xfrm>
          <a:prstGeom prst="rect">
            <a:avLst/>
          </a:prstGeom>
          <a:ln w="12700">
            <a:miter lim="400000"/>
          </a:ln>
        </p:spPr>
      </p:pic>
      <p:sp>
        <p:nvSpPr>
          <p:cNvPr id="237" name="Shape 237"/>
          <p:cNvSpPr/>
          <p:nvPr/>
        </p:nvSpPr>
        <p:spPr>
          <a:xfrm>
            <a:off x="1008153" y="4495484"/>
            <a:ext cx="10933347" cy="4182330"/>
          </a:xfrm>
          <a:prstGeom prst="roundRect">
            <a:avLst>
              <a:gd name="adj" fmla="val 846"/>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Leave this box blank at initiation</a:t>
            </a:r>
          </a:p>
          <a:p>
            <a:endParaRPr lang="en-US" sz="2400" dirty="0">
              <a:solidFill>
                <a:schemeClr val="accent6">
                  <a:lumMod val="75000"/>
                </a:schemeClr>
              </a:solidFill>
              <a:latin typeface="Arial" charset="0"/>
              <a:ea typeface="Arial" charset="0"/>
              <a:cs typeface="Arial" charset="0"/>
            </a:endParaRPr>
          </a:p>
          <a:p>
            <a:pPr algn="l"/>
            <a:r>
              <a:rPr lang="en-US" sz="2400" dirty="0">
                <a:solidFill>
                  <a:schemeClr val="accent6">
                    <a:lumMod val="75000"/>
                  </a:schemeClr>
                </a:solidFill>
                <a:latin typeface="Arial" charset="0"/>
                <a:ea typeface="Arial" charset="0"/>
                <a:cs typeface="Arial" charset="0"/>
              </a:rPr>
              <a:t>When a young person’s condition changes or they move from one care setting to another (including a change of hospital ward) a senior clinician should review the </a:t>
            </a:r>
            <a:r>
              <a:rPr lang="en-US" sz="2400" b="1" dirty="0" err="1">
                <a:solidFill>
                  <a:schemeClr val="accent6">
                    <a:lumMod val="75000"/>
                  </a:schemeClr>
                </a:solidFill>
                <a:latin typeface="Arial" charset="0"/>
                <a:ea typeface="Arial" charset="0"/>
                <a:cs typeface="Arial" charset="0"/>
              </a:rPr>
              <a:t>ReSPECT</a:t>
            </a:r>
            <a:r>
              <a:rPr lang="en-US" sz="2400" dirty="0">
                <a:solidFill>
                  <a:schemeClr val="accent6">
                    <a:lumMod val="75000"/>
                  </a:schemeClr>
                </a:solidFill>
                <a:latin typeface="Arial" charset="0"/>
                <a:ea typeface="Arial" charset="0"/>
                <a:cs typeface="Arial" charset="0"/>
              </a:rPr>
              <a:t> recommendations, in discussion with the parent(s), and</a:t>
            </a:r>
          </a:p>
          <a:p>
            <a:pPr algn="l"/>
            <a:endParaRPr lang="en-US" sz="2400" dirty="0">
              <a:solidFill>
                <a:schemeClr val="accent6">
                  <a:lumMod val="75000"/>
                </a:schemeClr>
              </a:solidFill>
              <a:latin typeface="Arial" charset="0"/>
              <a:ea typeface="Arial" charset="0"/>
              <a:cs typeface="Arial" charset="0"/>
            </a:endParaRP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sign and date here to confirm that they are still valid OR</a:t>
            </a: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cancel this form and create a new revised one</a:t>
            </a:r>
          </a:p>
        </p:txBody>
      </p:sp>
      <p:sp>
        <p:nvSpPr>
          <p:cNvPr id="8" name="Up Arrow 7"/>
          <p:cNvSpPr/>
          <p:nvPr/>
        </p:nvSpPr>
        <p:spPr>
          <a:xfrm>
            <a:off x="6276971" y="3394393"/>
            <a:ext cx="450857" cy="103954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9"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extLst>
      <p:ext uri="{BB962C8B-B14F-4D97-AF65-F5344CB8AC3E}">
        <p14:creationId xmlns:p14="http://schemas.microsoft.com/office/powerpoint/2010/main" val="33164498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3" name="Shape 12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lgn="l">
              <a:defRPr sz="4300" b="1">
                <a:solidFill>
                  <a:srgbClr val="56486A"/>
                </a:solidFill>
                <a:latin typeface="Helvetica"/>
                <a:ea typeface="Helvetica"/>
                <a:cs typeface="Helvetica"/>
                <a:sym typeface="Helvetica"/>
              </a:defRPr>
            </a:pPr>
            <a:r>
              <a:rPr sz="4000" dirty="0"/>
              <a:t>The role of </a:t>
            </a:r>
            <a:r>
              <a:rPr lang="en-GB" sz="4000" dirty="0"/>
              <a:t>a </a:t>
            </a:r>
            <a:r>
              <a:rPr sz="4000" dirty="0"/>
              <a:t>ReSPECT form for </a:t>
            </a:r>
            <a:r>
              <a:rPr lang="en-GB" sz="4000" dirty="0"/>
              <a:t>a </a:t>
            </a:r>
            <a:r>
              <a:rPr sz="4000" dirty="0"/>
              <a:t>young person</a:t>
            </a:r>
          </a:p>
        </p:txBody>
      </p:sp>
      <p:sp>
        <p:nvSpPr>
          <p:cNvPr id="124" name="Shape 124"/>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algn="l" defTabSz="457200">
              <a:lnSpc>
                <a:spcPct val="130000"/>
              </a:lnSpc>
              <a:defRPr sz="3000" b="1">
                <a:solidFill>
                  <a:srgbClr val="56486A"/>
                </a:solidFill>
                <a:latin typeface="Helvetica"/>
                <a:ea typeface="Helvetica"/>
                <a:cs typeface="Helvetica"/>
                <a:sym typeface="Helvetica"/>
              </a:defRPr>
            </a:pPr>
            <a:r>
              <a:rPr dirty="0"/>
              <a:t>There are several possible scenarios:</a:t>
            </a:r>
            <a:endParaRPr lang="en-GB" dirty="0"/>
          </a:p>
          <a:p>
            <a:pPr algn="l" defTabSz="457200">
              <a:lnSpc>
                <a:spcPct val="130000"/>
              </a:lnSpc>
              <a:spcBef>
                <a:spcPts val="100"/>
              </a:spcBef>
              <a:buSzPct val="200000"/>
              <a:defRPr sz="3000">
                <a:solidFill>
                  <a:srgbClr val="56486A"/>
                </a:solidFill>
                <a:latin typeface="Helvetica"/>
                <a:ea typeface="Helvetica"/>
                <a:cs typeface="Helvetica"/>
                <a:sym typeface="Helvetica"/>
              </a:defRPr>
            </a:pPr>
            <a:endParaRPr sz="1200" dirty="0"/>
          </a:p>
          <a:p>
            <a:pPr marL="457200" indent="-45720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As a universally recognised document completed as an adjunct to an advance care plan to</a:t>
            </a:r>
            <a:br>
              <a:rPr dirty="0"/>
            </a:br>
            <a:r>
              <a:rPr dirty="0"/>
              <a:t>▫  flag the presence of a more detailed advance care plan</a:t>
            </a:r>
            <a:br>
              <a:rPr dirty="0"/>
            </a:br>
            <a:r>
              <a:rPr dirty="0"/>
              <a:t>▫  provide a summary of the elements of the detailed plan, </a:t>
            </a:r>
            <a:r>
              <a:rPr lang="en-GB" dirty="0"/>
              <a:t>   </a:t>
            </a:r>
          </a:p>
          <a:p>
            <a:pPr algn="l" defTabSz="457200">
              <a:lnSpc>
                <a:spcPct val="130000"/>
              </a:lnSpc>
              <a:spcBef>
                <a:spcPts val="100"/>
              </a:spcBef>
              <a:buSzPct val="150000"/>
              <a:defRPr sz="3000">
                <a:solidFill>
                  <a:srgbClr val="56486A"/>
                </a:solidFill>
                <a:latin typeface="Helvetica"/>
                <a:ea typeface="Helvetica"/>
                <a:cs typeface="Helvetica"/>
                <a:sym typeface="Helvetica"/>
              </a:defRPr>
            </a:pPr>
            <a:r>
              <a:rPr lang="en-GB" dirty="0"/>
              <a:t>	    </a:t>
            </a:r>
            <a:r>
              <a:rPr dirty="0"/>
              <a:t>relevant to emergency care</a:t>
            </a:r>
            <a:endParaRPr lang="en-GB" dirty="0"/>
          </a:p>
          <a:p>
            <a:pPr marL="171450" indent="-17145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sz="1200" dirty="0"/>
          </a:p>
          <a:p>
            <a:pPr marL="457200" indent="-45720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r>
              <a:rPr lang="en-GB" dirty="0"/>
              <a:t>As a document to recommend treatment that should be considered in an emergency</a:t>
            </a:r>
          </a:p>
          <a:p>
            <a:pPr marL="171450" indent="-17145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lang="en-GB" sz="1200" dirty="0"/>
          </a:p>
          <a:p>
            <a:pPr marL="457200" indent="-457200" algn="l" defTabSz="457200">
              <a:lnSpc>
                <a:spcPct val="130000"/>
              </a:lnSpc>
              <a:spcBef>
                <a:spcPts val="100"/>
              </a:spcBef>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As a record of a medical management order made by the courts</a:t>
            </a:r>
          </a:p>
        </p:txBody>
      </p:sp>
      <p:sp>
        <p:nvSpPr>
          <p:cNvPr id="125" name="Shape 125"/>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40" name="Shape 24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Summary</a:t>
            </a:r>
          </a:p>
        </p:txBody>
      </p:sp>
      <p:sp>
        <p:nvSpPr>
          <p:cNvPr id="241" name="Shape 241"/>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FFFFFF"/>
                </a:solidFill>
                <a:effectLst/>
                <a:uLnTx/>
                <a:uFillTx/>
                <a:latin typeface="Helvetica"/>
                <a:ea typeface="Helvetica"/>
                <a:cs typeface="Helvetica"/>
                <a:sym typeface="Helvetica"/>
              </a:rPr>
              <a:t>ReSPECT — </a:t>
            </a:r>
            <a:r>
              <a:rPr kumimoji="0" lang="en-GB" sz="2400" b="1" i="0" u="none" strike="noStrike" kern="0" cap="none" spc="0" normalizeH="0" baseline="0" noProof="0" dirty="0">
                <a:ln>
                  <a:noFill/>
                </a:ln>
                <a:solidFill>
                  <a:srgbClr val="FFFFFF"/>
                </a:solidFill>
                <a:effectLst/>
                <a:uLnTx/>
                <a:uFillTx/>
                <a:latin typeface="Helvetica"/>
                <a:ea typeface="Helvetica"/>
                <a:cs typeface="Helvetica"/>
                <a:sym typeface="Helvetica"/>
              </a:rPr>
              <a:t>young person</a:t>
            </a:r>
            <a:endParaRPr kumimoji="0" sz="2400" b="1" i="0" u="none" strike="noStrike" kern="0" cap="none" spc="0" normalizeH="0" baseline="0" noProof="0" dirty="0">
              <a:ln>
                <a:noFill/>
              </a:ln>
              <a:solidFill>
                <a:srgbClr val="FFFFFF"/>
              </a:solidFill>
              <a:effectLst/>
              <a:uLnTx/>
              <a:uFillTx/>
              <a:latin typeface="Helvetica"/>
              <a:ea typeface="Helvetica"/>
              <a:cs typeface="Helvetica"/>
              <a:sym typeface="Helvetica"/>
            </a:endParaRPr>
          </a:p>
        </p:txBody>
      </p:sp>
      <p:sp>
        <p:nvSpPr>
          <p:cNvPr id="242" name="Shape 242"/>
          <p:cNvSpPr/>
          <p:nvPr/>
        </p:nvSpPr>
        <p:spPr>
          <a:xfrm>
            <a:off x="253677" y="1606348"/>
            <a:ext cx="12442299" cy="7430452"/>
          </a:xfrm>
          <a:prstGeom prst="roundRect">
            <a:avLst>
              <a:gd name="adj" fmla="val 1244"/>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endParaRPr kumimoji="0" lang="en-GB" sz="1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If appropriate and if time allows, use advance care planning to inform content of the </a:t>
            </a:r>
            <a:r>
              <a:rPr kumimoji="0" sz="32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form</a:t>
            </a:r>
            <a:endPar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endParaRPr kumimoji="0" sz="1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Make shared decisions for the current situation</a:t>
            </a:r>
            <a:endPar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endParaRPr kumimoji="0" sz="1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Work through </a:t>
            </a:r>
            <a:r>
              <a:rPr kumimoji="0" sz="32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systematically to establish</a:t>
            </a:r>
            <a:b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the background to the recommendations</a:t>
            </a:r>
            <a:b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the parent’s preferences for care and treatment</a:t>
            </a:r>
            <a:b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  agreed clinical recommendations</a:t>
            </a:r>
            <a:endPar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endParaRPr kumimoji="0" sz="1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370416" marR="0" lvl="0" indent="-370416" algn="l" defTabSz="457200" eaLnBrk="1" fontAlgn="auto" latinLnBrk="0" hangingPunct="1">
              <a:lnSpc>
                <a:spcPct val="130000"/>
              </a:lnSpc>
              <a:spcBef>
                <a:spcPts val="0"/>
              </a:spcBef>
              <a:spcAft>
                <a:spcPts val="0"/>
              </a:spcAft>
              <a:buClrTx/>
              <a:buSzPct val="150000"/>
              <a:buFontTx/>
              <a:buChar char="•"/>
              <a:tabLst/>
              <a:defRPr sz="3800">
                <a:solidFill>
                  <a:srgbClr val="56486A"/>
                </a:solidFill>
                <a:latin typeface="Helvetica"/>
                <a:ea typeface="Helvetica"/>
                <a:cs typeface="Helvetica"/>
                <a:sym typeface="Helvetica"/>
              </a:defRPr>
            </a:pPr>
            <a:r>
              <a:rPr kumimoji="0" sz="3200" b="0" i="0" u="none" strike="noStrike" kern="0" cap="none" spc="0" normalizeH="0" baseline="0" noProof="0" dirty="0">
                <a:ln>
                  <a:noFill/>
                </a:ln>
                <a:solidFill>
                  <a:srgbClr val="56486A"/>
                </a:solidFill>
                <a:effectLst/>
                <a:uLnTx/>
                <a:uFillTx/>
                <a:latin typeface="Helvetica"/>
                <a:ea typeface="Helvetica"/>
                <a:cs typeface="Helvetica"/>
                <a:sym typeface="Helvetica"/>
              </a:rPr>
              <a:t>Complete page 2 fully to confirm the validity of the plan</a:t>
            </a:r>
          </a:p>
        </p:txBody>
      </p:sp>
    </p:spTree>
    <p:extLst>
      <p:ext uri="{BB962C8B-B14F-4D97-AF65-F5344CB8AC3E}">
        <p14:creationId xmlns:p14="http://schemas.microsoft.com/office/powerpoint/2010/main" val="30529950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7" name="Shape 1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When to complete a ReSPECT form</a:t>
            </a:r>
          </a:p>
        </p:txBody>
      </p:sp>
      <p:sp>
        <p:nvSpPr>
          <p:cNvPr id="128" name="Shape 128"/>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
        <p:nvSpPr>
          <p:cNvPr id="129" name="Shape 129"/>
          <p:cNvSpPr/>
          <p:nvPr/>
        </p:nvSpPr>
        <p:spPr>
          <a:xfrm>
            <a:off x="281251" y="1606348"/>
            <a:ext cx="12205432" cy="7249919"/>
          </a:xfrm>
          <a:prstGeom prst="roundRect">
            <a:avLst>
              <a:gd name="adj" fmla="val 1275"/>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During or immediately after completing an advance care planning process</a:t>
            </a:r>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FontTx/>
              <a:buChar char="•"/>
              <a:defRPr sz="3000">
                <a:solidFill>
                  <a:srgbClr val="56486A"/>
                </a:solidFill>
                <a:latin typeface="Helvetica"/>
                <a:ea typeface="Helvetica"/>
                <a:cs typeface="Helvetica"/>
                <a:sym typeface="Helvetica"/>
              </a:defRPr>
            </a:pPr>
            <a:r>
              <a:rPr lang="en-GB" dirty="0"/>
              <a:t>When a young person is known to need specific treatment </a:t>
            </a:r>
            <a:br>
              <a:rPr lang="en-GB" dirty="0"/>
            </a:br>
            <a:r>
              <a:rPr lang="en-GB" dirty="0"/>
              <a:t>in an emergency</a:t>
            </a:r>
          </a:p>
          <a:p>
            <a:pPr marL="469194" indent="-469194" algn="l" defTabSz="457200">
              <a:lnSpc>
                <a:spcPct val="130000"/>
              </a:lnSpc>
              <a:spcBef>
                <a:spcPts val="600"/>
              </a:spcBef>
              <a:buSzPct val="150000"/>
              <a:buFontTx/>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As a stand-alone document in an acute situation: </a:t>
            </a:r>
            <a:br>
              <a:rPr lang="en-GB" dirty="0"/>
            </a:br>
            <a:r>
              <a:rPr lang="en-GB" dirty="0"/>
              <a:t>follow the ‘</a:t>
            </a:r>
            <a:r>
              <a:rPr lang="en-GB" b="1" dirty="0"/>
              <a:t>ReSPECT</a:t>
            </a:r>
            <a:r>
              <a:rPr lang="en-GB" dirty="0"/>
              <a:t> process’, which we will discuss shortly</a:t>
            </a:r>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dirty="0"/>
              <a:t>After a decision regarding limitation of treatment is </a:t>
            </a:r>
            <a:r>
              <a:rPr lang="en-GB" dirty="0"/>
              <a:t>issue</a:t>
            </a:r>
            <a:r>
              <a:rPr dirty="0"/>
              <a:t>d by the courts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1" name="Shape 13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000" b="1">
                <a:solidFill>
                  <a:srgbClr val="56486A"/>
                </a:solidFill>
                <a:latin typeface="Helvetica"/>
                <a:ea typeface="Helvetica"/>
                <a:cs typeface="Helvetica"/>
                <a:sym typeface="Helvetica"/>
              </a:defRPr>
            </a:pPr>
            <a:r>
              <a:rPr kumimoji="0" sz="4000" b="1" i="0" u="none" strike="noStrike" kern="0" cap="none" spc="0" normalizeH="0" baseline="0" noProof="0" dirty="0">
                <a:ln>
                  <a:noFill/>
                </a:ln>
                <a:solidFill>
                  <a:srgbClr val="56486A"/>
                </a:solidFill>
                <a:effectLst/>
                <a:uLnTx/>
                <a:uFillTx/>
                <a:latin typeface="Helvetica"/>
                <a:ea typeface="Helvetica"/>
                <a:cs typeface="Helvetica"/>
                <a:sym typeface="Helvetica"/>
              </a:rPr>
              <a:t>Professionals </a:t>
            </a:r>
            <a:r>
              <a:rPr kumimoji="0" lang="en-GB" sz="4000" b="1" i="0" u="none" strike="noStrike" kern="0" cap="none" spc="0" normalizeH="0" baseline="0" noProof="0" dirty="0">
                <a:ln>
                  <a:noFill/>
                </a:ln>
                <a:solidFill>
                  <a:srgbClr val="56486A"/>
                </a:solidFill>
                <a:effectLst/>
                <a:uLnTx/>
                <a:uFillTx/>
                <a:latin typeface="Helvetica"/>
                <a:ea typeface="Helvetica"/>
                <a:cs typeface="Helvetica"/>
                <a:sym typeface="Helvetica"/>
              </a:rPr>
              <a:t>who</a:t>
            </a:r>
            <a:r>
              <a:rPr kumimoji="0" sz="4000" b="1" i="0" u="none" strike="noStrike" kern="0" cap="none" spc="0" normalizeH="0" baseline="0" noProof="0" dirty="0">
                <a:ln>
                  <a:noFill/>
                </a:ln>
                <a:solidFill>
                  <a:srgbClr val="56486A"/>
                </a:solidFill>
                <a:effectLst/>
                <a:uLnTx/>
                <a:uFillTx/>
                <a:latin typeface="Helvetica"/>
                <a:ea typeface="Helvetica"/>
                <a:cs typeface="Helvetica"/>
                <a:sym typeface="Helvetica"/>
              </a:rPr>
              <a:t> may refer to a ReSPECT form</a:t>
            </a:r>
          </a:p>
        </p:txBody>
      </p:sp>
      <p:sp>
        <p:nvSpPr>
          <p:cNvPr id="132" name="Shape 132"/>
          <p:cNvSpPr/>
          <p:nvPr/>
        </p:nvSpPr>
        <p:spPr>
          <a:xfrm>
            <a:off x="253675" y="1487728"/>
            <a:ext cx="12442299" cy="3914523"/>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457200" marR="0" lvl="0" indent="-457200" algn="l" defTabSz="321457" eaLnBrk="1" fontAlgn="auto" latinLnBrk="0" hangingPunct="1">
              <a:lnSpc>
                <a:spcPct val="130000"/>
              </a:lnSpc>
              <a:spcBef>
                <a:spcPts val="0"/>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Ambulance crews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Doctors (all settings and grades)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Nurses (all settings and grades)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Allied health professionals (all settings and grades)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r>
              <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rPr>
              <a:t>Social care professionals</a:t>
            </a:r>
          </a:p>
          <a:p>
            <a:pPr marL="457200" marR="0" lvl="0" indent="-457200" algn="l" defTabSz="321457" eaLnBrk="1" fontAlgn="auto" latinLnBrk="0" hangingPunct="1">
              <a:lnSpc>
                <a:spcPct val="130000"/>
              </a:lnSpc>
              <a:spcBef>
                <a:spcPts val="422"/>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endPar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457200" marR="0" lvl="0" indent="-457200" algn="l" defTabSz="321457" eaLnBrk="1" fontAlgn="auto" latinLnBrk="0" hangingPunct="1">
              <a:lnSpc>
                <a:spcPct val="130000"/>
              </a:lnSpc>
              <a:spcBef>
                <a:spcPts val="0"/>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endParaRPr kumimoji="0" lang="en-US" sz="3200" b="0"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133" name="Shape 133"/>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lvl="0" defTabSz="914400" hangingPunct="1"/>
            <a:r>
              <a:rPr lang="en-US" dirty="0"/>
              <a:t>ReSPECT — young person</a:t>
            </a:r>
          </a:p>
        </p:txBody>
      </p:sp>
      <p:sp>
        <p:nvSpPr>
          <p:cNvPr id="5" name="Shape 132"/>
          <p:cNvSpPr/>
          <p:nvPr/>
        </p:nvSpPr>
        <p:spPr>
          <a:xfrm>
            <a:off x="253675" y="5572625"/>
            <a:ext cx="12442299" cy="3326678"/>
          </a:xfrm>
          <a:prstGeom prst="roundRect">
            <a:avLst>
              <a:gd name="adj" fmla="val 1248"/>
            </a:avLst>
          </a:prstGeom>
          <a:solidFill>
            <a:srgbClr val="FFCC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0" marR="0" lvl="0" indent="0" algn="l" defTabSz="321457" eaLnBrk="1" fontAlgn="auto" latinLnBrk="0" hangingPunct="1">
              <a:lnSpc>
                <a:spcPct val="130000"/>
              </a:lnSpc>
              <a:spcBef>
                <a:spcPts val="0"/>
              </a:spcBef>
              <a:spcAft>
                <a:spcPts val="0"/>
              </a:spcAft>
              <a:buClrTx/>
              <a:buSzPct val="200000"/>
              <a:buFontTx/>
              <a:buNone/>
              <a:tabLst/>
              <a:defRPr sz="3800">
                <a:solidFill>
                  <a:srgbClr val="56486A"/>
                </a:solidFill>
                <a:latin typeface="Helvetica"/>
                <a:ea typeface="Helvetica"/>
                <a:cs typeface="Helvetica"/>
                <a:sym typeface="Helvetica"/>
              </a:defRPr>
            </a:pPr>
            <a:r>
              <a:rPr kumimoji="0" lang="en-GB" sz="3200" b="1" i="0" u="none" strike="noStrike" kern="0" cap="none" spc="0" normalizeH="0" baseline="0" noProof="0" dirty="0">
                <a:ln>
                  <a:noFill/>
                </a:ln>
                <a:solidFill>
                  <a:srgbClr val="56486A"/>
                </a:solidFill>
                <a:effectLst/>
                <a:uLnTx/>
                <a:uFillTx/>
                <a:latin typeface="Helvetica"/>
                <a:ea typeface="Helvetica"/>
                <a:cs typeface="Helvetica"/>
                <a:sym typeface="Helvetica"/>
              </a:rPr>
              <a:t>Remember:</a:t>
            </a:r>
          </a:p>
          <a:p>
            <a:pPr marL="329890" marR="0" lvl="0" indent="-329890" algn="l" defTabSz="321457" eaLnBrk="1" fontAlgn="auto" latinLnBrk="0" hangingPunct="1">
              <a:lnSpc>
                <a:spcPct val="130000"/>
              </a:lnSpc>
              <a:spcBef>
                <a:spcPts val="422"/>
              </a:spcBef>
              <a:spcAft>
                <a:spcPts val="0"/>
              </a:spcAft>
              <a:buClrTx/>
              <a:buSzPct val="150000"/>
              <a:buFontTx/>
              <a:buChar char="•"/>
              <a:tabLst/>
              <a:defRPr sz="3800">
                <a:solidFill>
                  <a:srgbClr val="56486A"/>
                </a:solidFill>
                <a:latin typeface="Helvetica"/>
                <a:ea typeface="Helvetica"/>
                <a:cs typeface="Helvetica"/>
                <a:sym typeface="Helvetica"/>
              </a:defRPr>
            </a:pP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Always consider the likely users </a:t>
            </a:r>
          </a:p>
          <a:p>
            <a:pPr marL="329890" marR="0" lvl="0" indent="-329890" algn="l" defTabSz="321457" eaLnBrk="1" fontAlgn="auto" latinLnBrk="0" hangingPunct="1">
              <a:lnSpc>
                <a:spcPct val="130000"/>
              </a:lnSpc>
              <a:spcBef>
                <a:spcPts val="422"/>
              </a:spcBef>
              <a:spcAft>
                <a:spcPts val="0"/>
              </a:spcAft>
              <a:buClrTx/>
              <a:buSzPct val="150000"/>
              <a:buFontTx/>
              <a:buChar char="•"/>
              <a:tabLst/>
              <a:defRPr sz="3800">
                <a:solidFill>
                  <a:srgbClr val="56486A"/>
                </a:solidFill>
                <a:latin typeface="Helvetica"/>
                <a:ea typeface="Helvetica"/>
                <a:cs typeface="Helvetica"/>
                <a:sym typeface="Helvetica"/>
              </a:defRPr>
            </a:pP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Ensure that recommendations will be clear and unambiguous to all potential readers</a:t>
            </a:r>
          </a:p>
        </p:txBody>
      </p:sp>
    </p:spTree>
    <p:extLst>
      <p:ext uri="{BB962C8B-B14F-4D97-AF65-F5344CB8AC3E}">
        <p14:creationId xmlns:p14="http://schemas.microsoft.com/office/powerpoint/2010/main" val="42714477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5" name="Shape 13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3000" b="1">
                <a:solidFill>
                  <a:srgbClr val="56486A"/>
                </a:solidFill>
                <a:latin typeface="Helvetica"/>
                <a:ea typeface="Helvetica"/>
                <a:cs typeface="Helvetica"/>
                <a:sym typeface="Helvetica"/>
              </a:defRPr>
            </a:pPr>
            <a:r>
              <a:rPr lang="en-GB" sz="3200" dirty="0"/>
              <a:t>Using ReSPECT to guide discussion about CPR </a:t>
            </a:r>
          </a:p>
          <a:p>
            <a:pPr lvl="2">
              <a:defRPr sz="3000" b="1">
                <a:solidFill>
                  <a:srgbClr val="56486A"/>
                </a:solidFill>
                <a:latin typeface="Helvetica"/>
                <a:ea typeface="Helvetica"/>
                <a:cs typeface="Helvetica"/>
                <a:sym typeface="Helvetica"/>
              </a:defRPr>
            </a:pPr>
            <a:r>
              <a:rPr lang="en-GB" sz="3200" dirty="0"/>
              <a:t>or other life-sustaining treatment</a:t>
            </a:r>
          </a:p>
        </p:txBody>
      </p:sp>
      <p:sp>
        <p:nvSpPr>
          <p:cNvPr id="136" name="Shape 136"/>
          <p:cNvSpPr/>
          <p:nvPr/>
        </p:nvSpPr>
        <p:spPr>
          <a:xfrm>
            <a:off x="253677" y="1606348"/>
            <a:ext cx="12442299" cy="7515647"/>
          </a:xfrm>
          <a:prstGeom prst="roundRect">
            <a:avLst>
              <a:gd name="adj" fmla="val 1230"/>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Begin with a conversation with the young person’s parent(s)</a:t>
            </a:r>
            <a:endParaRPr lang="en-GB" dirty="0"/>
          </a:p>
          <a:p>
            <a:pPr marL="171450" indent="-171450"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sz="1200" dirty="0"/>
          </a:p>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Whenever possible</a:t>
            </a:r>
            <a:r>
              <a:rPr lang="en-GB" dirty="0"/>
              <a:t> and </a:t>
            </a:r>
            <a:r>
              <a:rPr dirty="0"/>
              <a:t>appropriate:</a:t>
            </a:r>
            <a:br>
              <a:rPr dirty="0"/>
            </a:br>
            <a:r>
              <a:rPr dirty="0"/>
              <a:t>▫  </a:t>
            </a:r>
            <a:r>
              <a:rPr lang="en-GB" dirty="0" err="1"/>
              <a:t>i</a:t>
            </a:r>
            <a:r>
              <a:rPr dirty="0" err="1"/>
              <a:t>nvolve</a:t>
            </a:r>
            <a:r>
              <a:rPr dirty="0"/>
              <a:t> all those with parental responsibility</a:t>
            </a:r>
            <a:br>
              <a:rPr dirty="0"/>
            </a:br>
            <a:r>
              <a:rPr dirty="0"/>
              <a:t>▫  </a:t>
            </a:r>
            <a:r>
              <a:rPr lang="en-GB" dirty="0" err="1"/>
              <a:t>i</a:t>
            </a:r>
            <a:r>
              <a:rPr dirty="0" err="1"/>
              <a:t>nvolve</a:t>
            </a:r>
            <a:r>
              <a:rPr dirty="0"/>
              <a:t> the young person</a:t>
            </a:r>
            <a:br>
              <a:rPr dirty="0"/>
            </a:br>
            <a:r>
              <a:rPr dirty="0"/>
              <a:t>If </a:t>
            </a:r>
            <a:r>
              <a:rPr lang="en-GB" dirty="0"/>
              <a:t>n</a:t>
            </a:r>
            <a:r>
              <a:rPr dirty="0"/>
              <a:t>either is possible or appropriate record why</a:t>
            </a:r>
          </a:p>
          <a:p>
            <a:pPr marL="171450" indent="-171450"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Make only the critical treatment decisions that are needed for immediate care</a:t>
            </a:r>
            <a:endParaRPr lang="en-GB" dirty="0"/>
          </a:p>
          <a:p>
            <a:pPr marL="171450" indent="-171450"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sz="1200" dirty="0"/>
          </a:p>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If time allows, use the advance care planning process and use discussions to complete a </a:t>
            </a:r>
            <a:r>
              <a:rPr b="1" dirty="0"/>
              <a:t>ReSPECT</a:t>
            </a:r>
            <a:r>
              <a:rPr dirty="0"/>
              <a:t> form</a:t>
            </a:r>
            <a:endParaRPr lang="en-GB" dirty="0"/>
          </a:p>
          <a:p>
            <a:pPr marL="171450" indent="-171450"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endParaRPr sz="1200" dirty="0"/>
          </a:p>
          <a:p>
            <a:pPr marL="469194" indent="-469194" algn="l" defTabSz="457200">
              <a:lnSpc>
                <a:spcPct val="120000"/>
              </a:lnSpc>
              <a:buSzPct val="150000"/>
              <a:buFont typeface="Helvetica" panose="020B0604020202020204" pitchFamily="34" charset="0"/>
              <a:buChar char="•"/>
              <a:defRPr sz="3000">
                <a:solidFill>
                  <a:srgbClr val="56486A"/>
                </a:solidFill>
                <a:latin typeface="Helvetica"/>
                <a:ea typeface="Helvetica"/>
                <a:cs typeface="Helvetica"/>
                <a:sym typeface="Helvetica"/>
              </a:defRPr>
            </a:pPr>
            <a:r>
              <a:rPr dirty="0"/>
              <a:t>If no discussion is possible, record the reasons</a:t>
            </a:r>
          </a:p>
        </p:txBody>
      </p:sp>
      <p:sp>
        <p:nvSpPr>
          <p:cNvPr id="137"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9" name="Shape 13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a:t>
            </a:r>
            <a:r>
              <a:rPr lang="en-GB" dirty="0"/>
              <a:t>Terminology</a:t>
            </a:r>
            <a:r>
              <a:rPr dirty="0"/>
              <a:t>’</a:t>
            </a:r>
          </a:p>
        </p:txBody>
      </p:sp>
      <p:sp>
        <p:nvSpPr>
          <p:cNvPr id="140" name="Shape 140"/>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algn="l" defTabSz="321457">
              <a:lnSpc>
                <a:spcPct val="110000"/>
              </a:lnSpc>
              <a:buSzPct val="150000"/>
              <a:defRPr sz="3800">
                <a:solidFill>
                  <a:srgbClr val="56486A"/>
                </a:solidFill>
                <a:latin typeface="Helvetica"/>
                <a:ea typeface="Helvetica"/>
                <a:cs typeface="Helvetica"/>
                <a:sym typeface="Helvetica"/>
              </a:defRPr>
            </a:pPr>
            <a:endParaRPr lang="en-GB" sz="3800" dirty="0">
              <a:solidFill>
                <a:srgbClr val="56486A"/>
              </a:solidFill>
              <a:latin typeface="Helvetica"/>
              <a:ea typeface="Helvetica"/>
              <a:cs typeface="Helvetica"/>
              <a:sym typeface="Helvetica"/>
            </a:endParaRPr>
          </a:p>
          <a:p>
            <a:pPr algn="l" defTabSz="321457">
              <a:lnSpc>
                <a:spcPct val="110000"/>
              </a:lnSpc>
              <a:buSzPct val="150000"/>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In the slides that follow:</a:t>
            </a:r>
            <a:br>
              <a:rPr lang="en-GB" sz="3800" dirty="0">
                <a:solidFill>
                  <a:srgbClr val="56486A"/>
                </a:solidFill>
                <a:latin typeface="Helvetica"/>
                <a:ea typeface="Helvetica"/>
                <a:cs typeface="Helvetica"/>
                <a:sym typeface="Helvetica"/>
              </a:rPr>
            </a:br>
            <a:endParaRPr lang="en-GB" sz="3800" dirty="0">
              <a:solidFill>
                <a:srgbClr val="56486A"/>
              </a:solidFill>
              <a:latin typeface="Helvetica"/>
              <a:ea typeface="Helvetica"/>
              <a:cs typeface="Helvetica"/>
              <a:sym typeface="Helvetica"/>
            </a:endParaRPr>
          </a:p>
          <a:p>
            <a:pPr marL="977766" indent="-394009" algn="l" defTabSz="321457">
              <a:lnSpc>
                <a:spcPct val="110000"/>
              </a:lnSpc>
              <a:spcAft>
                <a:spcPts val="1266"/>
              </a:spcAft>
              <a:buSzPct val="150000"/>
              <a:buFont typeface="Arial" panose="020B0604020202020204" pitchFamily="34" charset="0"/>
              <a:buChar char="•"/>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reference to ‘the family’ means the young person and their parents</a:t>
            </a:r>
          </a:p>
          <a:p>
            <a:pPr marL="1041388" lvl="8" indent="-446469" algn="l" defTabSz="321457">
              <a:lnSpc>
                <a:spcPct val="110000"/>
              </a:lnSpc>
              <a:spcAft>
                <a:spcPts val="1266"/>
              </a:spcAft>
              <a:buSzPct val="150000"/>
              <a:buFont typeface="Arial" panose="020B0604020202020204" pitchFamily="34" charset="0"/>
              <a:buChar char="•"/>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this may include the wider family if appropriate</a:t>
            </a:r>
          </a:p>
          <a:p>
            <a:pPr marL="1041388" lvl="8" indent="-446469" algn="l" defTabSz="321457">
              <a:lnSpc>
                <a:spcPct val="110000"/>
              </a:lnSpc>
              <a:buSzPct val="150000"/>
              <a:buFont typeface="Arial" panose="020B0604020202020204" pitchFamily="34" charset="0"/>
              <a:buChar char="•"/>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reference to ‘parent’ means anyone with parental responsibility</a:t>
            </a:r>
          </a:p>
        </p:txBody>
      </p:sp>
      <p:sp>
        <p:nvSpPr>
          <p:cNvPr id="141" name="Shape 141"/>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43" name="Shape 14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44" name="Shape 144"/>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
        <p:nvSpPr>
          <p:cNvPr id="145" name="Shape 145"/>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sp>
        <p:nvSpPr>
          <p:cNvPr id="147" name="Shape 147"/>
          <p:cNvSpPr/>
          <p:nvPr/>
        </p:nvSpPr>
        <p:spPr>
          <a:xfrm>
            <a:off x="5834674" y="1634181"/>
            <a:ext cx="6752859" cy="64852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lnSpc>
                <a:spcPct val="110000"/>
              </a:lnSpc>
              <a:defRPr sz="3800">
                <a:solidFill>
                  <a:srgbClr val="56486A"/>
                </a:solidFill>
                <a:latin typeface="Helvetica"/>
                <a:ea typeface="Helvetica"/>
                <a:cs typeface="Helvetica"/>
                <a:sym typeface="Helvetica"/>
              </a:defRPr>
            </a:pPr>
            <a:endParaRPr lang="en-GB" dirty="0"/>
          </a:p>
          <a:p>
            <a:pPr algn="l" defTabSz="457200">
              <a:lnSpc>
                <a:spcPct val="110000"/>
              </a:lnSpc>
              <a:defRPr sz="3800">
                <a:solidFill>
                  <a:srgbClr val="56486A"/>
                </a:solidFill>
                <a:latin typeface="Helvetica"/>
                <a:ea typeface="Helvetica"/>
                <a:cs typeface="Helvetica"/>
                <a:sym typeface="Helvetica"/>
              </a:defRPr>
            </a:pPr>
            <a:r>
              <a:rPr dirty="0"/>
              <a:t>The </a:t>
            </a:r>
            <a:r>
              <a:rPr b="1" dirty="0"/>
              <a:t>ReSPECT</a:t>
            </a:r>
            <a:r>
              <a:rPr dirty="0"/>
              <a:t> form may be used to support discussions with the family (but does not have to be used for this)</a:t>
            </a:r>
          </a:p>
          <a:p>
            <a:pPr algn="l" defTabSz="457200">
              <a:lnSpc>
                <a:spcPct val="110000"/>
              </a:lnSpc>
              <a:defRPr sz="3800">
                <a:solidFill>
                  <a:srgbClr val="56486A"/>
                </a:solidFill>
                <a:latin typeface="Helvetica"/>
                <a:ea typeface="Helvetica"/>
                <a:cs typeface="Helvetica"/>
                <a:sym typeface="Helvetica"/>
              </a:defRPr>
            </a:pPr>
            <a:endParaRPr dirty="0"/>
          </a:p>
          <a:p>
            <a:pPr algn="l" defTabSz="457200">
              <a:lnSpc>
                <a:spcPct val="110000"/>
              </a:lnSpc>
              <a:defRPr sz="3800">
                <a:solidFill>
                  <a:srgbClr val="56486A"/>
                </a:solidFill>
                <a:latin typeface="Helvetica"/>
                <a:ea typeface="Helvetica"/>
                <a:cs typeface="Helvetica"/>
                <a:sym typeface="Helvetica"/>
              </a:defRPr>
            </a:pPr>
            <a:r>
              <a:rPr dirty="0"/>
              <a:t>It is designed to guide conversation, by working through and completing each section in sequence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80" y="1811537"/>
            <a:ext cx="4943897" cy="69914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51" name="Shape 151"/>
          <p:cNvSpPr/>
          <p:nvPr/>
        </p:nvSpPr>
        <p:spPr>
          <a:xfrm>
            <a:off x="281250" y="166789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t>Write legibly!</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80732"/>
          <a:stretch/>
        </p:blipFill>
        <p:spPr>
          <a:xfrm>
            <a:off x="454420" y="3505682"/>
            <a:ext cx="12095960" cy="3295929"/>
          </a:xfrm>
          <a:prstGeom prst="rect">
            <a:avLst/>
          </a:prstGeom>
        </p:spPr>
      </p:pic>
      <p:sp>
        <p:nvSpPr>
          <p:cNvPr id="149" name="Shape 14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ReSPECT form </a:t>
            </a:r>
            <a:r>
              <a:rPr lang="en-GB" dirty="0"/>
              <a:t>– 1</a:t>
            </a:r>
            <a:endParaRPr dirty="0"/>
          </a:p>
        </p:txBody>
      </p:sp>
      <p:sp>
        <p:nvSpPr>
          <p:cNvPr id="153" name="Shape 153"/>
          <p:cNvSpPr/>
          <p:nvPr/>
        </p:nvSpPr>
        <p:spPr>
          <a:xfrm>
            <a:off x="5701907" y="1789089"/>
            <a:ext cx="6743046" cy="1441504"/>
          </a:xfrm>
          <a:prstGeom prst="roundRect">
            <a:avLst>
              <a:gd name="adj" fmla="val 1998"/>
            </a:avLst>
          </a:prstGeom>
          <a:solidFill>
            <a:srgbClr val="FFFFFF"/>
          </a:solidFill>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name the young person likes to use for themselves</a:t>
            </a:r>
          </a:p>
        </p:txBody>
      </p:sp>
      <p:sp>
        <p:nvSpPr>
          <p:cNvPr id="154" name="Shape 154"/>
          <p:cNvSpPr/>
          <p:nvPr/>
        </p:nvSpPr>
        <p:spPr>
          <a:xfrm>
            <a:off x="2162479" y="7326204"/>
            <a:ext cx="5900866" cy="821499"/>
          </a:xfrm>
          <a:prstGeom prst="roundRect">
            <a:avLst>
              <a:gd name="adj" fmla="val 3505"/>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young person’s full details </a:t>
            </a:r>
          </a:p>
        </p:txBody>
      </p:sp>
      <p:sp>
        <p:nvSpPr>
          <p:cNvPr id="155" name="Shape 155"/>
          <p:cNvSpPr/>
          <p:nvPr/>
        </p:nvSpPr>
        <p:spPr>
          <a:xfrm>
            <a:off x="8458200" y="7327093"/>
            <a:ext cx="4037231" cy="1198373"/>
          </a:xfrm>
          <a:prstGeom prst="roundRect">
            <a:avLst>
              <a:gd name="adj" fmla="val 2403"/>
            </a:avLst>
          </a:prstGeom>
          <a:ln w="76200">
            <a:solidFill>
              <a:srgbClr val="041F43"/>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date of completion of the form</a:t>
            </a:r>
          </a:p>
        </p:txBody>
      </p:sp>
      <p:sp>
        <p:nvSpPr>
          <p:cNvPr id="12" name="Down Arrow 11"/>
          <p:cNvSpPr/>
          <p:nvPr/>
        </p:nvSpPr>
        <p:spPr>
          <a:xfrm>
            <a:off x="9241487" y="3230593"/>
            <a:ext cx="410513" cy="1002740"/>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Up Arrow 12"/>
          <p:cNvSpPr/>
          <p:nvPr/>
        </p:nvSpPr>
        <p:spPr>
          <a:xfrm>
            <a:off x="4767980" y="5655733"/>
            <a:ext cx="458647" cy="167047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Up Arrow 13"/>
          <p:cNvSpPr/>
          <p:nvPr/>
        </p:nvSpPr>
        <p:spPr>
          <a:xfrm>
            <a:off x="10626202" y="6299200"/>
            <a:ext cx="448197" cy="1004822"/>
          </a:xfrm>
          <a:prstGeom prst="up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0" name="Shape 16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ReSPECT form </a:t>
            </a:r>
            <a:r>
              <a:rPr lang="en-GB" dirty="0"/>
              <a:t>– </a:t>
            </a:r>
            <a:r>
              <a:rPr dirty="0"/>
              <a:t>2</a:t>
            </a:r>
          </a:p>
        </p:txBody>
      </p:sp>
      <p:sp>
        <p:nvSpPr>
          <p:cNvPr id="162" name="Shape 162"/>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63" name="ReSPECT Form.png"/>
          <p:cNvPicPr>
            <a:picLocks noChangeAspect="1"/>
          </p:cNvPicPr>
          <p:nvPr/>
        </p:nvPicPr>
        <p:blipFill>
          <a:blip r:embed="rId2">
            <a:extLst/>
          </a:blip>
          <a:srcRect t="19166" b="57404"/>
          <a:stretch>
            <a:fillRect/>
          </a:stretch>
        </p:blipFill>
        <p:spPr>
          <a:xfrm>
            <a:off x="600016" y="3543692"/>
            <a:ext cx="11804951" cy="3911284"/>
          </a:xfrm>
          <a:prstGeom prst="rect">
            <a:avLst/>
          </a:prstGeom>
          <a:ln w="12700">
            <a:miter lim="400000"/>
          </a:ln>
        </p:spPr>
      </p:pic>
      <p:sp>
        <p:nvSpPr>
          <p:cNvPr id="164" name="Shape 164"/>
          <p:cNvSpPr/>
          <p:nvPr/>
        </p:nvSpPr>
        <p:spPr>
          <a:xfrm>
            <a:off x="1045220" y="1853877"/>
            <a:ext cx="10890883" cy="1441505"/>
          </a:xfrm>
          <a:prstGeom prst="roundRect">
            <a:avLst>
              <a:gd name="adj" fmla="val 1998"/>
            </a:avLst>
          </a:prstGeom>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Discuss with the family the young person’s condition and prognosis and any special needs</a:t>
            </a:r>
            <a:r>
              <a:rPr lang="en-GB" b="0" dirty="0">
                <a:latin typeface="Arial" charset="0"/>
                <a:ea typeface="Arial" charset="0"/>
                <a:cs typeface="Arial" charset="0"/>
              </a:rPr>
              <a:t> - </a:t>
            </a:r>
            <a:r>
              <a:rPr b="0" dirty="0">
                <a:latin typeface="Arial" charset="0"/>
                <a:ea typeface="Arial" charset="0"/>
                <a:cs typeface="Arial" charset="0"/>
              </a:rPr>
              <a:t>summarise these</a:t>
            </a:r>
          </a:p>
        </p:txBody>
      </p:sp>
      <p:sp>
        <p:nvSpPr>
          <p:cNvPr id="10" name="Shape 161"/>
          <p:cNvSpPr/>
          <p:nvPr/>
        </p:nvSpPr>
        <p:spPr>
          <a:xfrm>
            <a:off x="1896740" y="7635013"/>
            <a:ext cx="9211319" cy="1193075"/>
          </a:xfrm>
          <a:prstGeom prst="roundRect">
            <a:avLst>
              <a:gd name="adj" fmla="val 2414"/>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Ask about and record details of other plans or documents</a:t>
            </a:r>
          </a:p>
          <a:p>
            <a:r>
              <a:rPr lang="en-US" sz="2400" dirty="0">
                <a:solidFill>
                  <a:schemeClr val="accent6">
                    <a:lumMod val="75000"/>
                  </a:schemeClr>
                </a:solidFill>
                <a:latin typeface="Arial" charset="0"/>
                <a:ea typeface="Arial" charset="0"/>
                <a:cs typeface="Arial" charset="0"/>
              </a:rPr>
              <a:t>(e.g. CYPACP)</a:t>
            </a:r>
          </a:p>
        </p:txBody>
      </p:sp>
      <p:sp>
        <p:nvSpPr>
          <p:cNvPr id="11" name="Up Arrow 10"/>
          <p:cNvSpPr/>
          <p:nvPr/>
        </p:nvSpPr>
        <p:spPr>
          <a:xfrm>
            <a:off x="6474826" y="6911449"/>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Down Arrow 11"/>
          <p:cNvSpPr/>
          <p:nvPr/>
        </p:nvSpPr>
        <p:spPr>
          <a:xfrm>
            <a:off x="10614177" y="3295382"/>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young person</a:t>
            </a:r>
            <a:endParaRPr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193</TotalTime>
  <Words>800</Words>
  <Application>Microsoft Office PowerPoint</Application>
  <PresentationFormat>Custom</PresentationFormat>
  <Paragraphs>146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Batchford</dc:creator>
  <cp:lastModifiedBy>Jacquie Batchford</cp:lastModifiedBy>
  <cp:revision>25</cp:revision>
  <dcterms:modified xsi:type="dcterms:W3CDTF">2020-06-19T10:18:24Z</dcterms:modified>
</cp:coreProperties>
</file>